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842821162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842821162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we’ve filtered the data to the variables we care about, let’s plot the age vs. the height.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make a plot, you can go to the left panel and click “Plots” and then “Create Plot”. Then you’ll have options of what kinds of plots you can create. For this demo, I’m going to create a scatter plot, where our independent variable is “age” in years and dependent variable is “height” in inches.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put data onto the scatterplot, you click Basics to define the variables you want to plot. You can also Superimpose lines and Label your Axes. Finally, to see your plot, hit the eye to see your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you are done creating your plot, save it so you can access it later.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8428211626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8428211626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add a variable to the dataframe, go back to the “Data” tab and hit “Functions”. Here, there is a wide range of things you can do that allows you to organize and transform your data frame. For example, you can create summary statistics for </a:t>
            </a:r>
            <a:r>
              <a:rPr lang="en"/>
              <a:t>variables</a:t>
            </a:r>
            <a:r>
              <a:rPr lang="en"/>
              <a:t>, sort a column alphabetically, find values in a column within a certain range,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will create the BMI variable. So first, load the dataset, and then hit the green plus sign to make a new variable. Then you can use the variables in “Returned Variable” to create the equation for new variable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8428211626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8428211626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the new variable you’ve created, you can save this new dataframe. I saved mine as “babies_with_bmi”. The newly created dataset is in the Datasets tab.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8428211626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8428211626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8428211626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8428211626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841ed6d8e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841ed6d8e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841ed6d8e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841ed6d8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8428211626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8428211626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84282116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84282116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Rguroo Interface.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left, you can create datasets, plots, output reports, use a calculator, and more.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students Quick Access Features]</a:t>
            </a:r>
            <a:endParaRPr/>
          </a:p>
          <a:p>
            <a:pPr indent="0" lvl="0" marL="0" rtl="0" algn="l">
              <a:spcBef>
                <a:spcPts val="0"/>
              </a:spcBef>
              <a:spcAft>
                <a:spcPts val="0"/>
              </a:spcAft>
              <a:buNone/>
            </a:pPr>
            <a:r>
              <a:rPr lang="en"/>
              <a:t>You can also click into “Quick Access Tools” to quickly Import a Datasets, use a Scientific Calculator, pull up Shortcut Keys, look at available datasets in Repository Datasets, and if you know R, you can execute your R code in “Execute R Code”. Note that there are keyboard shortcuts for all of these tools.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[transition to talking about the User Interface; show students these features]</a:t>
            </a:r>
            <a:endParaRPr/>
          </a:p>
          <a:p>
            <a:pPr indent="0" lvl="0" marL="0" rtl="0" algn="l">
              <a:spcBef>
                <a:spcPts val="0"/>
              </a:spcBef>
              <a:spcAft>
                <a:spcPts val="0"/>
              </a:spcAft>
              <a:buNone/>
            </a:pPr>
            <a:r>
              <a:rPr lang="en"/>
              <a:t>If you forgot what I did in </a:t>
            </a:r>
            <a:r>
              <a:rPr lang="en"/>
              <a:t>today</a:t>
            </a:r>
            <a:r>
              <a:rPr lang="en"/>
              <a:t>’s tutorial, you can access help for using Rguroo using “Quick User’s Guide”. This tool contains tutorials for data analysis, importing data accessing data and data visualization.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842821162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842821162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are going to join our Class group.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top bar, click My Groups &gt; Join a Group. The Group Code is “Biostat201F25”</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84282116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84282116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load the </a:t>
            </a:r>
            <a:r>
              <a:rPr i="1" lang="en"/>
              <a:t>babies</a:t>
            </a:r>
            <a:r>
              <a:rPr i="1" lang="en"/>
              <a:t> </a:t>
            </a:r>
            <a:r>
              <a:rPr lang="en"/>
              <a:t>dataset, go into the “Data” tab on the left and click “Dataset Repository” since we are loading a pre-existing dataset in the Rguroo database. </a:t>
            </a:r>
            <a:endParaRPr/>
          </a:p>
          <a:p>
            <a:pPr indent="0" lvl="0" marL="0" rtl="0" algn="l">
              <a:spcBef>
                <a:spcPts val="0"/>
              </a:spcBef>
              <a:spcAft>
                <a:spcPts val="0"/>
              </a:spcAft>
              <a:buNone/>
            </a:pPr>
            <a:r>
              <a:rPr lang="en"/>
              <a:t>Then, using the search box, type in “OpenIntro” since the dataset we are interested in is in that repository. Finally, you can see the </a:t>
            </a:r>
            <a:r>
              <a:rPr i="1" lang="en"/>
              <a:t>babies</a:t>
            </a:r>
            <a:r>
              <a:rPr i="1" lang="en"/>
              <a:t> </a:t>
            </a:r>
            <a:r>
              <a:rPr lang="en"/>
              <a:t>dataset.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42821162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842821162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left, you can see where you’ve imported the dataset. Double click to open this dataset and it should pop up on the main window. </a:t>
            </a:r>
            <a:endParaRPr/>
          </a:p>
          <a:p>
            <a:pPr indent="0" lvl="0" marL="0" rtl="0" algn="l">
              <a:spcBef>
                <a:spcPts val="0"/>
              </a:spcBef>
              <a:spcAft>
                <a:spcPts val="0"/>
              </a:spcAft>
              <a:buNone/>
            </a:pPr>
            <a:r>
              <a:rPr lang="en"/>
              <a:t>On the right, select the variables you want to view. </a:t>
            </a:r>
            <a:endParaRPr/>
          </a:p>
          <a:p>
            <a:pPr indent="0" lvl="0" marL="0" rtl="0" algn="l">
              <a:spcBef>
                <a:spcPts val="0"/>
              </a:spcBef>
              <a:spcAft>
                <a:spcPts val="0"/>
              </a:spcAft>
              <a:buNone/>
            </a:pPr>
            <a:r>
              <a:rPr lang="en"/>
              <a:t>As an exercise, let’s filter the data to age, height, and weight since these will be the variables we care about for data exploration.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rguroo.com" TargetMode="External"/><Relationship Id="rId4" Type="http://schemas.openxmlformats.org/officeDocument/2006/relationships/image" Target="../media/image9.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hyperlink" Target="http://ucla.edu" TargetMode="External"/><Relationship Id="rId5" Type="http://schemas.openxmlformats.org/officeDocument/2006/relationships/hyperlink" Target="http://g.ucla.edu" TargetMode="External"/><Relationship Id="rId6" Type="http://schemas.openxmlformats.org/officeDocument/2006/relationships/hyperlink" Target="http://mednet.ucla.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Calibri"/>
                <a:ea typeface="Calibri"/>
                <a:cs typeface="Calibri"/>
                <a:sym typeface="Calibri"/>
              </a:rPr>
              <a:t>Introduction to Rguroo</a:t>
            </a:r>
            <a:endParaRPr>
              <a:latin typeface="Calibri"/>
              <a:ea typeface="Calibri"/>
              <a:cs typeface="Calibri"/>
              <a:sym typeface="Calibri"/>
            </a:endParaRPr>
          </a:p>
        </p:txBody>
      </p:sp>
      <p:sp>
        <p:nvSpPr>
          <p:cNvPr id="55" name="Google Shape;55;p13"/>
          <p:cNvSpPr txBox="1"/>
          <p:nvPr>
            <p:ph idx="1" type="subTitle"/>
          </p:nvPr>
        </p:nvSpPr>
        <p:spPr>
          <a:xfrm>
            <a:off x="311700" y="2834125"/>
            <a:ext cx="8520600" cy="1530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Calibri"/>
                <a:ea typeface="Calibri"/>
                <a:cs typeface="Calibri"/>
                <a:sym typeface="Calibri"/>
              </a:rPr>
              <a:t>BIOSTAT 201A Fall 2025</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Discussion 1 - October , 2025</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Slides by Cindy J. Pang</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Visualization </a:t>
            </a:r>
            <a:endParaRPr/>
          </a:p>
        </p:txBody>
      </p:sp>
      <p:pic>
        <p:nvPicPr>
          <p:cNvPr id="136" name="Google Shape;136;p22"/>
          <p:cNvPicPr preferRelativeResize="0"/>
          <p:nvPr/>
        </p:nvPicPr>
        <p:blipFill>
          <a:blip r:embed="rId3">
            <a:alphaModFix/>
          </a:blip>
          <a:stretch>
            <a:fillRect/>
          </a:stretch>
        </p:blipFill>
        <p:spPr>
          <a:xfrm>
            <a:off x="311700" y="1017725"/>
            <a:ext cx="3389974" cy="3973748"/>
          </a:xfrm>
          <a:prstGeom prst="rect">
            <a:avLst/>
          </a:prstGeom>
          <a:noFill/>
          <a:ln>
            <a:noFill/>
          </a:ln>
        </p:spPr>
      </p:pic>
      <p:pic>
        <p:nvPicPr>
          <p:cNvPr id="137" name="Google Shape;137;p22"/>
          <p:cNvPicPr preferRelativeResize="0"/>
          <p:nvPr/>
        </p:nvPicPr>
        <p:blipFill>
          <a:blip r:embed="rId4">
            <a:alphaModFix/>
          </a:blip>
          <a:stretch>
            <a:fillRect/>
          </a:stretch>
        </p:blipFill>
        <p:spPr>
          <a:xfrm>
            <a:off x="1381225" y="1017725"/>
            <a:ext cx="4065295" cy="3973750"/>
          </a:xfrm>
          <a:prstGeom prst="rect">
            <a:avLst/>
          </a:prstGeom>
          <a:noFill/>
          <a:ln>
            <a:noFill/>
          </a:ln>
        </p:spPr>
      </p:pic>
      <p:sp>
        <p:nvSpPr>
          <p:cNvPr id="138" name="Google Shape;138;p22"/>
          <p:cNvSpPr/>
          <p:nvPr/>
        </p:nvSpPr>
        <p:spPr>
          <a:xfrm>
            <a:off x="1381225" y="1190625"/>
            <a:ext cx="522000" cy="283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2"/>
          <p:cNvSpPr/>
          <p:nvPr/>
        </p:nvSpPr>
        <p:spPr>
          <a:xfrm>
            <a:off x="4881550" y="1740150"/>
            <a:ext cx="320700" cy="283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2"/>
          <p:cNvSpPr txBox="1"/>
          <p:nvPr/>
        </p:nvSpPr>
        <p:spPr>
          <a:xfrm>
            <a:off x="3587425" y="1419600"/>
            <a:ext cx="18591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Click to View Plot</a:t>
            </a:r>
            <a:endParaRPr>
              <a:solidFill>
                <a:srgbClr val="FF0000"/>
              </a:solidFill>
            </a:endParaRPr>
          </a:p>
        </p:txBody>
      </p:sp>
      <p:pic>
        <p:nvPicPr>
          <p:cNvPr id="141" name="Google Shape;141;p22"/>
          <p:cNvPicPr preferRelativeResize="0"/>
          <p:nvPr/>
        </p:nvPicPr>
        <p:blipFill>
          <a:blip r:embed="rId5">
            <a:alphaModFix/>
          </a:blip>
          <a:stretch>
            <a:fillRect/>
          </a:stretch>
        </p:blipFill>
        <p:spPr>
          <a:xfrm>
            <a:off x="5516500" y="1190625"/>
            <a:ext cx="3458975" cy="3464175"/>
          </a:xfrm>
          <a:prstGeom prst="rect">
            <a:avLst/>
          </a:prstGeom>
          <a:noFill/>
          <a:ln>
            <a:noFill/>
          </a:ln>
        </p:spPr>
      </p:pic>
      <p:sp>
        <p:nvSpPr>
          <p:cNvPr id="142" name="Google Shape;142;p22"/>
          <p:cNvSpPr/>
          <p:nvPr/>
        </p:nvSpPr>
        <p:spPr>
          <a:xfrm>
            <a:off x="329700" y="2738425"/>
            <a:ext cx="998400" cy="128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2"/>
          <p:cNvSpPr/>
          <p:nvPr/>
        </p:nvSpPr>
        <p:spPr>
          <a:xfrm>
            <a:off x="311700" y="2858677"/>
            <a:ext cx="522000" cy="128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 Variables to the Dataframe</a:t>
            </a:r>
            <a:endParaRPr/>
          </a:p>
        </p:txBody>
      </p:sp>
      <p:pic>
        <p:nvPicPr>
          <p:cNvPr id="149" name="Google Shape;149;p23"/>
          <p:cNvPicPr preferRelativeResize="0"/>
          <p:nvPr/>
        </p:nvPicPr>
        <p:blipFill>
          <a:blip r:embed="rId3">
            <a:alphaModFix/>
          </a:blip>
          <a:stretch>
            <a:fillRect/>
          </a:stretch>
        </p:blipFill>
        <p:spPr>
          <a:xfrm>
            <a:off x="311700" y="1133475"/>
            <a:ext cx="2588525" cy="2200249"/>
          </a:xfrm>
          <a:prstGeom prst="rect">
            <a:avLst/>
          </a:prstGeom>
          <a:noFill/>
          <a:ln>
            <a:noFill/>
          </a:ln>
        </p:spPr>
      </p:pic>
      <p:pic>
        <p:nvPicPr>
          <p:cNvPr id="150" name="Google Shape;150;p23"/>
          <p:cNvPicPr preferRelativeResize="0"/>
          <p:nvPr/>
        </p:nvPicPr>
        <p:blipFill>
          <a:blip r:embed="rId4">
            <a:alphaModFix/>
          </a:blip>
          <a:stretch>
            <a:fillRect/>
          </a:stretch>
        </p:blipFill>
        <p:spPr>
          <a:xfrm>
            <a:off x="2860300" y="1133475"/>
            <a:ext cx="4512451" cy="3003274"/>
          </a:xfrm>
          <a:prstGeom prst="rect">
            <a:avLst/>
          </a:prstGeom>
          <a:noFill/>
          <a:ln>
            <a:noFill/>
          </a:ln>
        </p:spPr>
      </p:pic>
      <p:sp>
        <p:nvSpPr>
          <p:cNvPr id="151" name="Google Shape;151;p23"/>
          <p:cNvSpPr/>
          <p:nvPr/>
        </p:nvSpPr>
        <p:spPr>
          <a:xfrm>
            <a:off x="1502025" y="1419600"/>
            <a:ext cx="1007400" cy="320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3"/>
          <p:cNvSpPr/>
          <p:nvPr/>
        </p:nvSpPr>
        <p:spPr>
          <a:xfrm>
            <a:off x="4020650" y="1712675"/>
            <a:ext cx="192300" cy="192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3"/>
          <p:cNvSpPr/>
          <p:nvPr/>
        </p:nvSpPr>
        <p:spPr>
          <a:xfrm>
            <a:off x="2976550" y="1914150"/>
            <a:ext cx="1236300" cy="192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3"/>
          <p:cNvSpPr/>
          <p:nvPr/>
        </p:nvSpPr>
        <p:spPr>
          <a:xfrm>
            <a:off x="6044700" y="2628575"/>
            <a:ext cx="1007400" cy="192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23"/>
          <p:cNvSpPr/>
          <p:nvPr/>
        </p:nvSpPr>
        <p:spPr>
          <a:xfrm>
            <a:off x="6044700" y="2820875"/>
            <a:ext cx="1007400" cy="192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6" name="Google Shape;156;p23"/>
          <p:cNvCxnSpPr/>
          <p:nvPr/>
        </p:nvCxnSpPr>
        <p:spPr>
          <a:xfrm rot="10800000">
            <a:off x="4625200" y="1978175"/>
            <a:ext cx="1355400" cy="842700"/>
          </a:xfrm>
          <a:prstGeom prst="straightConnector1">
            <a:avLst/>
          </a:prstGeom>
          <a:noFill/>
          <a:ln cap="flat" cmpd="sng" w="28575">
            <a:solidFill>
              <a:srgbClr val="FF0000"/>
            </a:solidFill>
            <a:prstDash val="dash"/>
            <a:round/>
            <a:headEnd len="med" w="med" type="none"/>
            <a:tailEnd len="med" w="med" type="triangle"/>
          </a:ln>
        </p:spPr>
      </p:cxnSp>
      <p:sp>
        <p:nvSpPr>
          <p:cNvPr id="157" name="Google Shape;157;p23"/>
          <p:cNvSpPr/>
          <p:nvPr/>
        </p:nvSpPr>
        <p:spPr>
          <a:xfrm>
            <a:off x="6841525" y="1227250"/>
            <a:ext cx="293100" cy="256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3"/>
          <p:cNvSpPr txBox="1"/>
          <p:nvPr/>
        </p:nvSpPr>
        <p:spPr>
          <a:xfrm>
            <a:off x="5655475" y="872250"/>
            <a:ext cx="26652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Click to see new data frame</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Saving Your Dataframe</a:t>
            </a:r>
            <a:endParaRPr/>
          </a:p>
        </p:txBody>
      </p:sp>
      <p:pic>
        <p:nvPicPr>
          <p:cNvPr id="164" name="Google Shape;164;p24"/>
          <p:cNvPicPr preferRelativeResize="0"/>
          <p:nvPr/>
        </p:nvPicPr>
        <p:blipFill>
          <a:blip r:embed="rId3">
            <a:alphaModFix/>
          </a:blip>
          <a:stretch>
            <a:fillRect/>
          </a:stretch>
        </p:blipFill>
        <p:spPr>
          <a:xfrm>
            <a:off x="152400" y="1133475"/>
            <a:ext cx="8839204" cy="1230065"/>
          </a:xfrm>
          <a:prstGeom prst="rect">
            <a:avLst/>
          </a:prstGeom>
          <a:noFill/>
          <a:ln>
            <a:noFill/>
          </a:ln>
        </p:spPr>
      </p:pic>
      <p:sp>
        <p:nvSpPr>
          <p:cNvPr id="165" name="Google Shape;165;p24"/>
          <p:cNvSpPr/>
          <p:nvPr/>
        </p:nvSpPr>
        <p:spPr>
          <a:xfrm>
            <a:off x="7079700" y="1263875"/>
            <a:ext cx="1911900" cy="393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24"/>
          <p:cNvSpPr txBox="1"/>
          <p:nvPr/>
        </p:nvSpPr>
        <p:spPr>
          <a:xfrm>
            <a:off x="6991800" y="1657775"/>
            <a:ext cx="2152200" cy="3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Save the new dataframe</a:t>
            </a:r>
            <a:endParaRPr>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172" name="Google Shape;172;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Access Rguroo </a:t>
            </a:r>
            <a:endParaRPr/>
          </a:p>
          <a:p>
            <a:pPr indent="-342900" lvl="0" marL="457200" rtl="0" algn="l">
              <a:spcBef>
                <a:spcPts val="0"/>
              </a:spcBef>
              <a:spcAft>
                <a:spcPts val="0"/>
              </a:spcAft>
              <a:buSzPts val="1800"/>
              <a:buAutoNum type="arabicPeriod"/>
            </a:pPr>
            <a:r>
              <a:rPr lang="en"/>
              <a:t>Rguroo Demo</a:t>
            </a:r>
            <a:endParaRPr/>
          </a:p>
          <a:p>
            <a:pPr indent="-342900" lvl="0" marL="457200" rtl="0" algn="l">
              <a:spcBef>
                <a:spcPts val="0"/>
              </a:spcBef>
              <a:spcAft>
                <a:spcPts val="0"/>
              </a:spcAft>
              <a:buClr>
                <a:schemeClr val="dk1"/>
              </a:buClr>
              <a:buSzPts val="1800"/>
              <a:buAutoNum type="arabicPeriod"/>
            </a:pPr>
            <a:r>
              <a:rPr lang="en">
                <a:solidFill>
                  <a:schemeClr val="dk1"/>
                </a:solidFill>
              </a:rPr>
              <a:t>Rguroo Exercise (see student guide)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Access Rguroo </a:t>
            </a:r>
            <a:endParaRPr>
              <a:solidFill>
                <a:schemeClr val="dk1"/>
              </a:solidFill>
            </a:endParaRPr>
          </a:p>
          <a:p>
            <a:pPr indent="-342900" lvl="0" marL="457200" rtl="0" algn="l">
              <a:spcBef>
                <a:spcPts val="0"/>
              </a:spcBef>
              <a:spcAft>
                <a:spcPts val="0"/>
              </a:spcAft>
              <a:buSzPts val="1800"/>
              <a:buAutoNum type="arabicPeriod"/>
            </a:pPr>
            <a:r>
              <a:rPr lang="en"/>
              <a:t>Rguroo Demo</a:t>
            </a:r>
            <a:endParaRPr/>
          </a:p>
          <a:p>
            <a:pPr indent="-342900" lvl="0" marL="457200" rtl="0" algn="l">
              <a:spcBef>
                <a:spcPts val="0"/>
              </a:spcBef>
              <a:spcAft>
                <a:spcPts val="0"/>
              </a:spcAft>
              <a:buSzPts val="1800"/>
              <a:buAutoNum type="arabicPeriod"/>
            </a:pPr>
            <a:r>
              <a:rPr lang="en"/>
              <a:t>Rguroo Exercise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Step 1: Rguroo Registration</a:t>
            </a:r>
            <a:endParaRPr>
              <a:latin typeface="Calibri"/>
              <a:ea typeface="Calibri"/>
              <a:cs typeface="Calibri"/>
              <a:sym typeface="Calibri"/>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latin typeface="Calibri"/>
                <a:ea typeface="Calibri"/>
                <a:cs typeface="Calibri"/>
                <a:sym typeface="Calibri"/>
              </a:rPr>
              <a:t>Go to </a:t>
            </a:r>
            <a:r>
              <a:rPr lang="en" sz="1400" u="sng">
                <a:solidFill>
                  <a:schemeClr val="hlink"/>
                </a:solidFill>
                <a:latin typeface="Calibri"/>
                <a:ea typeface="Calibri"/>
                <a:cs typeface="Calibri"/>
                <a:sym typeface="Calibri"/>
                <a:hlinkClick r:id="rId3"/>
              </a:rPr>
              <a:t>rguroo.com</a:t>
            </a:r>
            <a:r>
              <a:rPr lang="en" sz="1400">
                <a:solidFill>
                  <a:schemeClr val="dk1"/>
                </a:solidFill>
                <a:latin typeface="Calibri"/>
                <a:ea typeface="Calibri"/>
                <a:cs typeface="Calibri"/>
                <a:sym typeface="Calibri"/>
              </a:rPr>
              <a:t> → click </a:t>
            </a:r>
            <a:r>
              <a:rPr b="1" lang="en" sz="1400">
                <a:solidFill>
                  <a:schemeClr val="dk1"/>
                </a:solidFill>
                <a:latin typeface="Calibri"/>
                <a:ea typeface="Calibri"/>
                <a:cs typeface="Calibri"/>
                <a:sym typeface="Calibri"/>
              </a:rPr>
              <a:t>Register </a:t>
            </a:r>
            <a:endParaRPr b="1" sz="1400">
              <a:solidFill>
                <a:schemeClr val="dk1"/>
              </a:solidFill>
              <a:latin typeface="Calibri"/>
              <a:ea typeface="Calibri"/>
              <a:cs typeface="Calibri"/>
              <a:sym typeface="Calibri"/>
            </a:endParaRPr>
          </a:p>
          <a:p>
            <a:pPr indent="0" lvl="0" marL="457200" rtl="0" algn="l">
              <a:spcBef>
                <a:spcPts val="0"/>
              </a:spcBef>
              <a:spcAft>
                <a:spcPts val="0"/>
              </a:spcAft>
              <a:buNone/>
            </a:pPr>
            <a:r>
              <a:t/>
            </a:r>
            <a:endParaRPr b="1" sz="1400">
              <a:solidFill>
                <a:schemeClr val="dk1"/>
              </a:solidFill>
              <a:latin typeface="Calibri"/>
              <a:ea typeface="Calibri"/>
              <a:cs typeface="Calibri"/>
              <a:sym typeface="Calibri"/>
            </a:endParaRPr>
          </a:p>
          <a:p>
            <a:pPr indent="0" lvl="0" marL="457200" rtl="0" algn="l">
              <a:spcBef>
                <a:spcPts val="0"/>
              </a:spcBef>
              <a:spcAft>
                <a:spcPts val="0"/>
              </a:spcAft>
              <a:buNone/>
            </a:pPr>
            <a:r>
              <a:t/>
            </a:r>
            <a:endParaRPr b="1" sz="1400">
              <a:solidFill>
                <a:schemeClr val="dk1"/>
              </a:solidFill>
              <a:latin typeface="Calibri"/>
              <a:ea typeface="Calibri"/>
              <a:cs typeface="Calibri"/>
              <a:sym typeface="Calibri"/>
            </a:endParaRPr>
          </a:p>
          <a:p>
            <a:pPr indent="0" lvl="0" marL="457200" rtl="0" algn="l">
              <a:spcBef>
                <a:spcPts val="0"/>
              </a:spcBef>
              <a:spcAft>
                <a:spcPts val="0"/>
              </a:spcAft>
              <a:buNone/>
            </a:pPr>
            <a:r>
              <a:t/>
            </a:r>
            <a:endParaRPr b="1" sz="1400">
              <a:solidFill>
                <a:schemeClr val="dk1"/>
              </a:solidFill>
              <a:latin typeface="Calibri"/>
              <a:ea typeface="Calibri"/>
              <a:cs typeface="Calibri"/>
              <a:sym typeface="Calibri"/>
            </a:endParaRPr>
          </a:p>
          <a:p>
            <a:pPr indent="0" lvl="0" marL="45720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 sz="1400">
                <a:solidFill>
                  <a:schemeClr val="dk1"/>
                </a:solidFill>
                <a:latin typeface="Calibri"/>
                <a:ea typeface="Calibri"/>
                <a:cs typeface="Calibri"/>
                <a:sym typeface="Calibri"/>
              </a:rPr>
              <a:t>Select the ‘Student’ Option. </a:t>
            </a:r>
            <a:endParaRPr sz="1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100">
              <a:solidFill>
                <a:schemeClr val="dk1"/>
              </a:solidFill>
            </a:endParaRPr>
          </a:p>
          <a:p>
            <a:pPr indent="0" lvl="0" marL="457200" rtl="0" algn="l">
              <a:spcBef>
                <a:spcPts val="0"/>
              </a:spcBef>
              <a:spcAft>
                <a:spcPts val="0"/>
              </a:spcAft>
              <a:buNone/>
            </a:pPr>
            <a:r>
              <a:t/>
            </a:r>
            <a:endParaRPr/>
          </a:p>
        </p:txBody>
      </p:sp>
      <p:pic>
        <p:nvPicPr>
          <p:cNvPr id="68" name="Google Shape;68;p15"/>
          <p:cNvPicPr preferRelativeResize="0"/>
          <p:nvPr/>
        </p:nvPicPr>
        <p:blipFill>
          <a:blip r:embed="rId4">
            <a:alphaModFix/>
          </a:blip>
          <a:stretch>
            <a:fillRect/>
          </a:stretch>
        </p:blipFill>
        <p:spPr>
          <a:xfrm>
            <a:off x="875925" y="3094150"/>
            <a:ext cx="3067251" cy="462050"/>
          </a:xfrm>
          <a:prstGeom prst="rect">
            <a:avLst/>
          </a:prstGeom>
          <a:noFill/>
          <a:ln>
            <a:noFill/>
          </a:ln>
        </p:spPr>
      </p:pic>
      <p:pic>
        <p:nvPicPr>
          <p:cNvPr id="69" name="Google Shape;69;p15"/>
          <p:cNvPicPr preferRelativeResize="0"/>
          <p:nvPr/>
        </p:nvPicPr>
        <p:blipFill>
          <a:blip r:embed="rId5">
            <a:alphaModFix/>
          </a:blip>
          <a:stretch>
            <a:fillRect/>
          </a:stretch>
        </p:blipFill>
        <p:spPr>
          <a:xfrm>
            <a:off x="875925" y="1564200"/>
            <a:ext cx="7433498" cy="871100"/>
          </a:xfrm>
          <a:prstGeom prst="rect">
            <a:avLst/>
          </a:prstGeom>
          <a:noFill/>
          <a:ln>
            <a:noFill/>
          </a:ln>
        </p:spPr>
      </p:pic>
      <p:sp>
        <p:nvSpPr>
          <p:cNvPr id="70" name="Google Shape;70;p15"/>
          <p:cNvSpPr/>
          <p:nvPr/>
        </p:nvSpPr>
        <p:spPr>
          <a:xfrm>
            <a:off x="7279350" y="2149975"/>
            <a:ext cx="431400" cy="199200"/>
          </a:xfrm>
          <a:prstGeom prst="roundRect">
            <a:avLst>
              <a:gd fmla="val 16667" name="adj"/>
            </a:avLst>
          </a:prstGeom>
          <a:no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Step 2: Rguroo Account Creation</a:t>
            </a:r>
            <a:endParaRPr>
              <a:latin typeface="Calibri"/>
              <a:ea typeface="Calibri"/>
              <a:cs typeface="Calibri"/>
              <a:sym typeface="Calibri"/>
            </a:endParaRPr>
          </a:p>
        </p:txBody>
      </p:sp>
      <p:pic>
        <p:nvPicPr>
          <p:cNvPr id="76" name="Google Shape;76;p16"/>
          <p:cNvPicPr preferRelativeResize="0"/>
          <p:nvPr/>
        </p:nvPicPr>
        <p:blipFill>
          <a:blip r:embed="rId3">
            <a:alphaModFix/>
          </a:blip>
          <a:stretch>
            <a:fillRect/>
          </a:stretch>
        </p:blipFill>
        <p:spPr>
          <a:xfrm>
            <a:off x="424475" y="1057325"/>
            <a:ext cx="6410300" cy="3888401"/>
          </a:xfrm>
          <a:prstGeom prst="rect">
            <a:avLst/>
          </a:prstGeom>
          <a:noFill/>
          <a:ln>
            <a:noFill/>
          </a:ln>
        </p:spPr>
      </p:pic>
      <p:sp>
        <p:nvSpPr>
          <p:cNvPr id="77" name="Google Shape;77;p16"/>
          <p:cNvSpPr/>
          <p:nvPr/>
        </p:nvSpPr>
        <p:spPr>
          <a:xfrm>
            <a:off x="3530200" y="1765125"/>
            <a:ext cx="1161300" cy="2124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 name="Google Shape;78;p16"/>
          <p:cNvSpPr/>
          <p:nvPr/>
        </p:nvSpPr>
        <p:spPr>
          <a:xfrm>
            <a:off x="3530200" y="3092050"/>
            <a:ext cx="1161300" cy="2124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 name="Google Shape;79;p16"/>
          <p:cNvSpPr/>
          <p:nvPr/>
        </p:nvSpPr>
        <p:spPr>
          <a:xfrm>
            <a:off x="3530200" y="3343975"/>
            <a:ext cx="617100" cy="2124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 name="Google Shape;80;p16"/>
          <p:cNvSpPr txBox="1"/>
          <p:nvPr/>
        </p:nvSpPr>
        <p:spPr>
          <a:xfrm>
            <a:off x="3417375" y="3895150"/>
            <a:ext cx="16389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Calibri"/>
                <a:ea typeface="Calibri"/>
                <a:cs typeface="Calibri"/>
                <a:sym typeface="Calibri"/>
              </a:rPr>
              <a:t>joebruin@ucla.edu</a:t>
            </a:r>
            <a:endParaRPr>
              <a:solidFill>
                <a:schemeClr val="accent5"/>
              </a:solidFill>
              <a:latin typeface="Calibri"/>
              <a:ea typeface="Calibri"/>
              <a:cs typeface="Calibri"/>
              <a:sym typeface="Calibri"/>
            </a:endParaRPr>
          </a:p>
        </p:txBody>
      </p:sp>
      <p:sp>
        <p:nvSpPr>
          <p:cNvPr id="81" name="Google Shape;81;p16"/>
          <p:cNvSpPr txBox="1"/>
          <p:nvPr/>
        </p:nvSpPr>
        <p:spPr>
          <a:xfrm>
            <a:off x="6271000" y="3832150"/>
            <a:ext cx="25215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1"/>
                </a:solidFill>
                <a:highlight>
                  <a:schemeClr val="accent6"/>
                </a:highlight>
                <a:latin typeface="Calibri"/>
                <a:ea typeface="Calibri"/>
                <a:cs typeface="Calibri"/>
                <a:sym typeface="Calibri"/>
              </a:rPr>
              <a:t>with your @</a:t>
            </a:r>
            <a:r>
              <a:rPr lang="en" sz="1200" u="sng">
                <a:solidFill>
                  <a:schemeClr val="accent1"/>
                </a:solidFill>
                <a:highlight>
                  <a:schemeClr val="accent6"/>
                </a:highlight>
                <a:latin typeface="Calibri"/>
                <a:ea typeface="Calibri"/>
                <a:cs typeface="Calibri"/>
                <a:sym typeface="Calibri"/>
                <a:hlinkClick r:id="rId4">
                  <a:extLst>
                    <a:ext uri="{A12FA001-AC4F-418D-AE19-62706E023703}">
                      <ahyp:hlinkClr val="tx"/>
                    </a:ext>
                  </a:extLst>
                </a:hlinkClick>
              </a:rPr>
              <a:t>ucla.edu</a:t>
            </a:r>
            <a:r>
              <a:rPr lang="en" sz="1200">
                <a:solidFill>
                  <a:schemeClr val="accent1"/>
                </a:solidFill>
                <a:highlight>
                  <a:schemeClr val="accent6"/>
                </a:highlight>
                <a:latin typeface="Calibri"/>
                <a:ea typeface="Calibri"/>
                <a:cs typeface="Calibri"/>
                <a:sym typeface="Calibri"/>
              </a:rPr>
              <a:t> email</a:t>
            </a:r>
            <a:endParaRPr sz="1200">
              <a:solidFill>
                <a:schemeClr val="accent1"/>
              </a:solidFill>
              <a:highlight>
                <a:schemeClr val="accent6"/>
              </a:highlight>
              <a:latin typeface="Calibri"/>
              <a:ea typeface="Calibri"/>
              <a:cs typeface="Calibri"/>
              <a:sym typeface="Calibri"/>
            </a:endParaRPr>
          </a:p>
        </p:txBody>
      </p:sp>
      <p:sp>
        <p:nvSpPr>
          <p:cNvPr id="82" name="Google Shape;82;p16"/>
          <p:cNvSpPr txBox="1"/>
          <p:nvPr/>
        </p:nvSpPr>
        <p:spPr>
          <a:xfrm>
            <a:off x="6861325" y="4173850"/>
            <a:ext cx="2136600" cy="572700"/>
          </a:xfrm>
          <a:prstGeom prst="rect">
            <a:avLst/>
          </a:prstGeom>
          <a:noFill/>
          <a:ln cap="flat" cmpd="sng" w="19050">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Calibri"/>
                <a:ea typeface="Calibri"/>
                <a:cs typeface="Calibri"/>
                <a:sym typeface="Calibri"/>
              </a:rPr>
              <a:t>NOT with @</a:t>
            </a:r>
            <a:r>
              <a:rPr lang="en" sz="1200" u="sng">
                <a:solidFill>
                  <a:srgbClr val="FF0000"/>
                </a:solidFill>
                <a:latin typeface="Calibri"/>
                <a:ea typeface="Calibri"/>
                <a:cs typeface="Calibri"/>
                <a:sym typeface="Calibri"/>
                <a:hlinkClick r:id="rId5">
                  <a:extLst>
                    <a:ext uri="{A12FA001-AC4F-418D-AE19-62706E023703}">
                      <ahyp:hlinkClr val="tx"/>
                    </a:ext>
                  </a:extLst>
                </a:hlinkClick>
              </a:rPr>
              <a:t>g.ucla.edu</a:t>
            </a:r>
            <a:r>
              <a:rPr lang="en" sz="1200">
                <a:solidFill>
                  <a:srgbClr val="FF0000"/>
                </a:solidFill>
                <a:latin typeface="Calibri"/>
                <a:ea typeface="Calibri"/>
                <a:cs typeface="Calibri"/>
                <a:sym typeface="Calibri"/>
              </a:rPr>
              <a:t> or @</a:t>
            </a:r>
            <a:r>
              <a:rPr lang="en" sz="1200" u="sng">
                <a:solidFill>
                  <a:srgbClr val="FF0000"/>
                </a:solidFill>
                <a:latin typeface="Calibri"/>
                <a:ea typeface="Calibri"/>
                <a:cs typeface="Calibri"/>
                <a:sym typeface="Calibri"/>
                <a:hlinkClick r:id="rId6">
                  <a:extLst>
                    <a:ext uri="{A12FA001-AC4F-418D-AE19-62706E023703}">
                      <ahyp:hlinkClr val="tx"/>
                    </a:ext>
                  </a:extLst>
                </a:hlinkClick>
              </a:rPr>
              <a:t>mednet.ucla.edu</a:t>
            </a:r>
            <a:endParaRPr sz="1200">
              <a:solidFill>
                <a:srgbClr val="FF0000"/>
              </a:solidFill>
              <a:latin typeface="Calibri"/>
              <a:ea typeface="Calibri"/>
              <a:cs typeface="Calibri"/>
              <a:sym typeface="Calibri"/>
            </a:endParaRPr>
          </a:p>
          <a:p>
            <a:pPr indent="0" lvl="0" marL="0" rtl="0" algn="l">
              <a:spcBef>
                <a:spcPts val="0"/>
              </a:spcBef>
              <a:spcAft>
                <a:spcPts val="0"/>
              </a:spcAft>
              <a:buNone/>
            </a:pPr>
            <a:r>
              <a:t/>
            </a:r>
            <a:endParaRPr sz="12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Access Rguroo </a:t>
            </a:r>
            <a:endParaRPr/>
          </a:p>
          <a:p>
            <a:pPr indent="-342900" lvl="0" marL="457200" rtl="0" algn="l">
              <a:spcBef>
                <a:spcPts val="0"/>
              </a:spcBef>
              <a:spcAft>
                <a:spcPts val="0"/>
              </a:spcAft>
              <a:buClr>
                <a:schemeClr val="dk1"/>
              </a:buClr>
              <a:buSzPts val="1800"/>
              <a:buAutoNum type="arabicPeriod"/>
            </a:pPr>
            <a:r>
              <a:rPr lang="en">
                <a:solidFill>
                  <a:schemeClr val="dk1"/>
                </a:solidFill>
              </a:rPr>
              <a:t>Rguroo Demo</a:t>
            </a:r>
            <a:endParaRPr>
              <a:solidFill>
                <a:schemeClr val="dk1"/>
              </a:solidFill>
            </a:endParaRPr>
          </a:p>
          <a:p>
            <a:pPr indent="-342900" lvl="0" marL="457200" rtl="0" algn="l">
              <a:spcBef>
                <a:spcPts val="0"/>
              </a:spcBef>
              <a:spcAft>
                <a:spcPts val="0"/>
              </a:spcAft>
              <a:buSzPts val="1800"/>
              <a:buAutoNum type="arabicPeriod"/>
            </a:pPr>
            <a:r>
              <a:rPr lang="en"/>
              <a:t>Rguroo Exercise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Rguroo Interface</a:t>
            </a:r>
            <a:endParaRPr/>
          </a:p>
        </p:txBody>
      </p:sp>
      <p:pic>
        <p:nvPicPr>
          <p:cNvPr id="94" name="Google Shape;94;p18"/>
          <p:cNvPicPr preferRelativeResize="0"/>
          <p:nvPr/>
        </p:nvPicPr>
        <p:blipFill>
          <a:blip r:embed="rId3">
            <a:alphaModFix/>
          </a:blip>
          <a:stretch>
            <a:fillRect/>
          </a:stretch>
        </p:blipFill>
        <p:spPr>
          <a:xfrm>
            <a:off x="837700" y="1017725"/>
            <a:ext cx="7333050" cy="3980125"/>
          </a:xfrm>
          <a:prstGeom prst="rect">
            <a:avLst/>
          </a:prstGeom>
          <a:noFill/>
          <a:ln>
            <a:noFill/>
          </a:ln>
        </p:spPr>
      </p:pic>
      <p:sp>
        <p:nvSpPr>
          <p:cNvPr id="95" name="Google Shape;95;p18"/>
          <p:cNvSpPr/>
          <p:nvPr/>
        </p:nvSpPr>
        <p:spPr>
          <a:xfrm>
            <a:off x="778175" y="958038"/>
            <a:ext cx="1641900" cy="4099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8"/>
          <p:cNvSpPr/>
          <p:nvPr/>
        </p:nvSpPr>
        <p:spPr>
          <a:xfrm>
            <a:off x="2558925" y="958525"/>
            <a:ext cx="941400" cy="342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18"/>
          <p:cNvSpPr/>
          <p:nvPr/>
        </p:nvSpPr>
        <p:spPr>
          <a:xfrm>
            <a:off x="3575725" y="958525"/>
            <a:ext cx="941400" cy="342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Join Rguroo Group</a:t>
            </a:r>
            <a:endParaRPr/>
          </a:p>
        </p:txBody>
      </p:sp>
      <p:pic>
        <p:nvPicPr>
          <p:cNvPr id="103" name="Google Shape;103;p19"/>
          <p:cNvPicPr preferRelativeResize="0"/>
          <p:nvPr/>
        </p:nvPicPr>
        <p:blipFill>
          <a:blip r:embed="rId3">
            <a:alphaModFix/>
          </a:blip>
          <a:stretch>
            <a:fillRect/>
          </a:stretch>
        </p:blipFill>
        <p:spPr>
          <a:xfrm>
            <a:off x="152400" y="1170125"/>
            <a:ext cx="8839198" cy="1581523"/>
          </a:xfrm>
          <a:prstGeom prst="rect">
            <a:avLst/>
          </a:prstGeom>
          <a:noFill/>
          <a:ln>
            <a:noFill/>
          </a:ln>
        </p:spPr>
      </p:pic>
      <p:pic>
        <p:nvPicPr>
          <p:cNvPr id="104" name="Google Shape;104;p19"/>
          <p:cNvPicPr preferRelativeResize="0"/>
          <p:nvPr/>
        </p:nvPicPr>
        <p:blipFill>
          <a:blip r:embed="rId4">
            <a:alphaModFix/>
          </a:blip>
          <a:stretch>
            <a:fillRect/>
          </a:stretch>
        </p:blipFill>
        <p:spPr>
          <a:xfrm>
            <a:off x="2218325" y="2996400"/>
            <a:ext cx="4277006" cy="1581525"/>
          </a:xfrm>
          <a:prstGeom prst="rect">
            <a:avLst/>
          </a:prstGeom>
          <a:noFill/>
          <a:ln>
            <a:noFill/>
          </a:ln>
        </p:spPr>
      </p:pic>
      <p:sp>
        <p:nvSpPr>
          <p:cNvPr id="105" name="Google Shape;105;p19"/>
          <p:cNvSpPr/>
          <p:nvPr/>
        </p:nvSpPr>
        <p:spPr>
          <a:xfrm>
            <a:off x="7067150" y="1152325"/>
            <a:ext cx="1924500" cy="466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9"/>
          <p:cNvSpPr/>
          <p:nvPr/>
        </p:nvSpPr>
        <p:spPr>
          <a:xfrm>
            <a:off x="7106325" y="1618525"/>
            <a:ext cx="1924500" cy="266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Accessing Rguroo Dataset </a:t>
            </a:r>
            <a:endParaRPr/>
          </a:p>
        </p:txBody>
      </p:sp>
      <p:pic>
        <p:nvPicPr>
          <p:cNvPr id="112" name="Google Shape;112;p20"/>
          <p:cNvPicPr preferRelativeResize="0"/>
          <p:nvPr/>
        </p:nvPicPr>
        <p:blipFill>
          <a:blip r:embed="rId3">
            <a:alphaModFix/>
          </a:blip>
          <a:stretch>
            <a:fillRect/>
          </a:stretch>
        </p:blipFill>
        <p:spPr>
          <a:xfrm>
            <a:off x="2421675" y="1017725"/>
            <a:ext cx="4447324" cy="4054925"/>
          </a:xfrm>
          <a:prstGeom prst="rect">
            <a:avLst/>
          </a:prstGeom>
          <a:noFill/>
          <a:ln>
            <a:noFill/>
          </a:ln>
        </p:spPr>
      </p:pic>
      <p:pic>
        <p:nvPicPr>
          <p:cNvPr id="113" name="Google Shape;113;p20"/>
          <p:cNvPicPr preferRelativeResize="0"/>
          <p:nvPr/>
        </p:nvPicPr>
        <p:blipFill rotWithShape="1">
          <a:blip r:embed="rId4">
            <a:alphaModFix/>
          </a:blip>
          <a:srcRect b="61118" l="0" r="0" t="0"/>
          <a:stretch/>
        </p:blipFill>
        <p:spPr>
          <a:xfrm>
            <a:off x="407200" y="1017725"/>
            <a:ext cx="1891625" cy="2477048"/>
          </a:xfrm>
          <a:prstGeom prst="rect">
            <a:avLst/>
          </a:prstGeom>
          <a:noFill/>
          <a:ln>
            <a:noFill/>
          </a:ln>
        </p:spPr>
      </p:pic>
      <p:sp>
        <p:nvSpPr>
          <p:cNvPr id="114" name="Google Shape;114;p20"/>
          <p:cNvSpPr/>
          <p:nvPr/>
        </p:nvSpPr>
        <p:spPr>
          <a:xfrm>
            <a:off x="540350" y="1291375"/>
            <a:ext cx="750900" cy="201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20"/>
          <p:cNvSpPr/>
          <p:nvPr/>
        </p:nvSpPr>
        <p:spPr>
          <a:xfrm>
            <a:off x="540350" y="1813425"/>
            <a:ext cx="1209000" cy="165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20"/>
          <p:cNvSpPr/>
          <p:nvPr/>
        </p:nvSpPr>
        <p:spPr>
          <a:xfrm>
            <a:off x="2509450" y="1236425"/>
            <a:ext cx="1575300" cy="201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7" name="Google Shape;117;p20"/>
          <p:cNvCxnSpPr>
            <a:endCxn id="116" idx="3"/>
          </p:cNvCxnSpPr>
          <p:nvPr/>
        </p:nvCxnSpPr>
        <p:spPr>
          <a:xfrm flipH="1">
            <a:off x="4084750" y="796925"/>
            <a:ext cx="705300" cy="540300"/>
          </a:xfrm>
          <a:prstGeom prst="straightConnector1">
            <a:avLst/>
          </a:prstGeom>
          <a:noFill/>
          <a:ln cap="flat" cmpd="sng" w="28575">
            <a:solidFill>
              <a:srgbClr val="FF0000"/>
            </a:solidFill>
            <a:prstDash val="dash"/>
            <a:round/>
            <a:headEnd len="med" w="med" type="none"/>
            <a:tailEnd len="med" w="med" type="stealth"/>
          </a:ln>
        </p:spPr>
      </p:cxnSp>
      <p:sp>
        <p:nvSpPr>
          <p:cNvPr id="118" name="Google Shape;118;p20"/>
          <p:cNvSpPr txBox="1"/>
          <p:nvPr/>
        </p:nvSpPr>
        <p:spPr>
          <a:xfrm>
            <a:off x="4790050" y="511625"/>
            <a:ext cx="2994900" cy="4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Repository Search Bar</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Opening a Dataset</a:t>
            </a:r>
            <a:endParaRPr/>
          </a:p>
        </p:txBody>
      </p:sp>
      <p:pic>
        <p:nvPicPr>
          <p:cNvPr id="124" name="Google Shape;124;p21"/>
          <p:cNvPicPr preferRelativeResize="0"/>
          <p:nvPr/>
        </p:nvPicPr>
        <p:blipFill>
          <a:blip r:embed="rId3">
            <a:alphaModFix/>
          </a:blip>
          <a:stretch>
            <a:fillRect/>
          </a:stretch>
        </p:blipFill>
        <p:spPr>
          <a:xfrm>
            <a:off x="161550" y="1170125"/>
            <a:ext cx="6514877" cy="2226765"/>
          </a:xfrm>
          <a:prstGeom prst="rect">
            <a:avLst/>
          </a:prstGeom>
          <a:noFill/>
          <a:ln>
            <a:noFill/>
          </a:ln>
        </p:spPr>
      </p:pic>
      <p:pic>
        <p:nvPicPr>
          <p:cNvPr id="125" name="Google Shape;125;p21"/>
          <p:cNvPicPr preferRelativeResize="0"/>
          <p:nvPr/>
        </p:nvPicPr>
        <p:blipFill>
          <a:blip r:embed="rId4">
            <a:alphaModFix/>
          </a:blip>
          <a:stretch>
            <a:fillRect/>
          </a:stretch>
        </p:blipFill>
        <p:spPr>
          <a:xfrm>
            <a:off x="6676425" y="1170125"/>
            <a:ext cx="1902675" cy="2972925"/>
          </a:xfrm>
          <a:prstGeom prst="rect">
            <a:avLst/>
          </a:prstGeom>
          <a:noFill/>
          <a:ln>
            <a:noFill/>
          </a:ln>
        </p:spPr>
      </p:pic>
      <p:sp>
        <p:nvSpPr>
          <p:cNvPr id="126" name="Google Shape;126;p21"/>
          <p:cNvSpPr/>
          <p:nvPr/>
        </p:nvSpPr>
        <p:spPr>
          <a:xfrm>
            <a:off x="161550" y="2042400"/>
            <a:ext cx="1364700" cy="174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21"/>
          <p:cNvSpPr txBox="1"/>
          <p:nvPr/>
        </p:nvSpPr>
        <p:spPr>
          <a:xfrm>
            <a:off x="124950" y="2216400"/>
            <a:ext cx="1437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Double-click to open dataset</a:t>
            </a:r>
            <a:endParaRPr>
              <a:solidFill>
                <a:srgbClr val="FF0000"/>
              </a:solidFill>
            </a:endParaRPr>
          </a:p>
        </p:txBody>
      </p:sp>
      <p:sp>
        <p:nvSpPr>
          <p:cNvPr id="128" name="Google Shape;128;p21"/>
          <p:cNvSpPr/>
          <p:nvPr/>
        </p:nvSpPr>
        <p:spPr>
          <a:xfrm>
            <a:off x="6694975" y="1199775"/>
            <a:ext cx="1884000" cy="2943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21"/>
          <p:cNvSpPr txBox="1"/>
          <p:nvPr/>
        </p:nvSpPr>
        <p:spPr>
          <a:xfrm>
            <a:off x="6694975" y="4231300"/>
            <a:ext cx="188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Select the variables you want to view</a:t>
            </a:r>
            <a:endParaRPr>
              <a:solidFill>
                <a:srgbClr val="FF0000"/>
              </a:solidFill>
            </a:endParaRPr>
          </a:p>
        </p:txBody>
      </p:sp>
      <p:sp>
        <p:nvSpPr>
          <p:cNvPr id="130" name="Google Shape;130;p21"/>
          <p:cNvSpPr/>
          <p:nvPr/>
        </p:nvSpPr>
        <p:spPr>
          <a:xfrm>
            <a:off x="234825" y="3549300"/>
            <a:ext cx="4701600" cy="727800"/>
          </a:xfrm>
          <a:prstGeom prst="rect">
            <a:avLst/>
          </a:prstGeom>
          <a:solidFill>
            <a:srgbClr val="CFE2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Calibri"/>
                <a:ea typeface="Calibri"/>
                <a:cs typeface="Calibri"/>
                <a:sym typeface="Calibri"/>
              </a:rPr>
              <a:t>Exercise: Filter the data to age, height, and weight</a:t>
            </a:r>
            <a:endParaRPr sz="15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