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76" r:id="rId4"/>
    <p:sldId id="259" r:id="rId5"/>
    <p:sldId id="260" r:id="rId6"/>
    <p:sldId id="261" r:id="rId7"/>
    <p:sldId id="277" r:id="rId8"/>
    <p:sldId id="263" r:id="rId9"/>
    <p:sldId id="264" r:id="rId10"/>
    <p:sldId id="265" r:id="rId11"/>
    <p:sldId id="267" r:id="rId12"/>
    <p:sldId id="268" r:id="rId13"/>
    <p:sldId id="278" r:id="rId14"/>
    <p:sldId id="266" r:id="rId15"/>
    <p:sldId id="279" r:id="rId16"/>
    <p:sldId id="272" r:id="rId17"/>
    <p:sldId id="273" r:id="rId18"/>
    <p:sldId id="274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1EA0B31-DD04-9B42-A919-B605A0BA0B61}">
          <p14:sldIdLst>
            <p14:sldId id="256"/>
            <p14:sldId id="269"/>
          </p14:sldIdLst>
        </p14:section>
        <p14:section name="Lecture 1" id="{E298089E-7DB4-7F43-9651-58BD06E06033}">
          <p14:sldIdLst>
            <p14:sldId id="276"/>
            <p14:sldId id="259"/>
            <p14:sldId id="260"/>
            <p14:sldId id="261"/>
          </p14:sldIdLst>
        </p14:section>
        <p14:section name="Lecture 2" id="{9BB7FA60-D061-224F-A67E-774E0BAB936E}">
          <p14:sldIdLst>
            <p14:sldId id="277"/>
            <p14:sldId id="263"/>
            <p14:sldId id="264"/>
            <p14:sldId id="265"/>
            <p14:sldId id="267"/>
            <p14:sldId id="268"/>
          </p14:sldIdLst>
        </p14:section>
        <p14:section name="Lecture 3" id="{F7F036CB-A757-B742-A99B-B132636EBDA8}">
          <p14:sldIdLst>
            <p14:sldId id="278"/>
            <p14:sldId id="266"/>
          </p14:sldIdLst>
        </p14:section>
        <p14:section name="Lecture 4" id="{F536C3FA-8C71-6A47-BA6E-DCAF0C64C318}">
          <p14:sldIdLst>
            <p14:sldId id="279"/>
            <p14:sldId id="272"/>
            <p14:sldId id="273"/>
            <p14:sldId id="274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9"/>
    <p:restoredTop sz="78650"/>
  </p:normalViewPr>
  <p:slideViewPr>
    <p:cSldViewPr snapToGrid="0">
      <p:cViewPr varScale="1">
        <p:scale>
          <a:sx n="124" d="100"/>
          <a:sy n="124" d="100"/>
        </p:scale>
        <p:origin x="2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9A094-4149-8045-9CAE-FD0B8537EF3D}" type="datetimeFigureOut">
              <a:rPr lang="en-US" smtClean="0"/>
              <a:t>10/5/25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E6DED-FE36-824E-A7AE-C6812A6D9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1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 the distribution of means looks like a normal distribution and as the sample size increases, the standard deviation shrinks, as does the the shape of the normal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E6DED-FE36-824E-A7AE-C6812A6D95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3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15B6-8D44-E54E-BA15-AF108F567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71FF1-18DF-B7A2-2CF5-1FAA71AF7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12CB1-2313-790F-AFA4-5FE12C62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0CB2-7DA3-4E4D-B40F-3F44C7DCD0DE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38E57-A84D-ACCB-2B6F-24D6E8D0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19FDB-7062-44AC-FE0B-5CE5B46C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A172-D41C-C74F-B102-FBFC1AC8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8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28CA-A444-E17D-5866-0BDA09B8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9CB30-34F5-B4C6-EDB9-29D7C123C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FEB72-00CB-E182-3B49-44CAC04C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0CB2-7DA3-4E4D-B40F-3F44C7DCD0DE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6608B-169F-CEF0-722A-4E255A5B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3F267-FC22-E3FF-082E-C8AE4239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A172-D41C-C74F-B102-FBFC1AC8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5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C32951-FBE6-5D11-2AD3-FF477F7DA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CF92E-B926-A2E1-4FD7-80D82B824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84956-3655-BDF7-355F-A840EE73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0CB2-7DA3-4E4D-B40F-3F44C7DCD0DE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491F2-AFF4-5202-5513-CA5948A2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CFBF0-CAC7-0B74-CFC9-E9C1BA12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A172-D41C-C74F-B102-FBFC1AC8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A2EB7-43B6-FD23-1823-40E9EB7D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853B9-40AB-71C8-2E4C-90A6EEAF7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795D3-6BDB-92FD-7820-51BCFF1E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0CB2-7DA3-4E4D-B40F-3F44C7DCD0DE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323AE-4DBA-292A-6D53-D9C65611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AFEFB-AC26-2B87-A0F2-568887DD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A172-D41C-C74F-B102-FBFC1AC8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5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033D-CDF6-4797-DEE5-40620646B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6B914-004F-4AD3-E366-47F86D5CD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359C6-530F-6E30-FA21-B25C0D17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0CB2-7DA3-4E4D-B40F-3F44C7DCD0DE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9AD7A-3385-B1EC-8123-CD1DC291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9082C-0509-52C3-323F-F1F14C1D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A172-D41C-C74F-B102-FBFC1AC8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3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28AE-6A7D-EBF1-8667-F46DA6FE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5B90-AA4B-DAEC-52D1-71CF099CB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9BA67-E566-449B-834D-1AC012715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95BE8-AB72-11CD-87C4-24C307B1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0CB2-7DA3-4E4D-B40F-3F44C7DCD0DE}" type="datetimeFigureOut">
              <a:rPr lang="en-US" smtClean="0"/>
              <a:t>10/5/25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A99D9-831F-3A18-45F0-F2EC9EE1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08B96-0B43-9F64-2FA7-B8605D90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A172-D41C-C74F-B102-FBFC1AC8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2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228E-E14F-105A-CDD4-F9C5036A9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CF00D-91F7-FCC8-68B9-337F2CB7C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56F14-3FEC-0ED0-11BD-A1876F6D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48B2D-9D95-1CFB-EF70-F9178C786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097DB-63F5-D7F8-C15D-A1AC45A2C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3B7D89-7AAF-0577-FE57-64BE3B9B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0CB2-7DA3-4E4D-B40F-3F44C7DCD0DE}" type="datetimeFigureOut">
              <a:rPr lang="en-US" smtClean="0"/>
              <a:t>10/5/25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CBC1D-2699-D8FE-A5A7-8317B8DA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47D71B-F7D3-B9C2-6AE6-614FBB86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A172-D41C-C74F-B102-FBFC1AC8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08BC-9414-4672-9F4C-20A05926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E23AD-6A5A-ADBF-B4F8-A86FDD9B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0CB2-7DA3-4E4D-B40F-3F44C7DCD0DE}" type="datetimeFigureOut">
              <a:rPr lang="en-US" smtClean="0"/>
              <a:t>10/5/25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3885F-5EAD-5B32-A6DB-FB9772F5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97BE1-FEDF-03A1-3498-A0BC5392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A172-D41C-C74F-B102-FBFC1AC8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0453A1-4516-EA8E-DD6E-AECCB1A00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0CB2-7DA3-4E4D-B40F-3F44C7DCD0DE}" type="datetimeFigureOut">
              <a:rPr lang="en-US" smtClean="0"/>
              <a:t>10/5/25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B96CF-3215-36E8-8483-AD482C1B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F3A79-93FE-5AD5-CFF1-73E7DA06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A172-D41C-C74F-B102-FBFC1AC8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456-0FEF-9693-7640-F26C4BF5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9F5B6-0B82-9164-2F97-8ED35C2B8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51B0D-4E2C-C6E5-2879-4B0CB8C1F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0D7AE-CBCF-7241-2E4C-20C06E44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0CB2-7DA3-4E4D-B40F-3F44C7DCD0DE}" type="datetimeFigureOut">
              <a:rPr lang="en-US" smtClean="0"/>
              <a:t>10/5/25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2644D-8A12-7141-AADA-117F6FF3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443B3-C67D-9BDC-6AB5-6ACBE371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A172-D41C-C74F-B102-FBFC1AC8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9AE6-3DFE-F2B7-8DFB-205AE657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57FC0-584E-77F4-1412-CD95CBA98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8ABC3-7360-C61D-15F2-24E49B46C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65F07-87CA-B42C-438D-B9F44E25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0CB2-7DA3-4E4D-B40F-3F44C7DCD0DE}" type="datetimeFigureOut">
              <a:rPr lang="en-US" smtClean="0"/>
              <a:t>10/5/25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67FB9-D9ED-AB23-37C1-7714F5ED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2B677-EFEE-07FB-EB49-B4F3F497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A172-D41C-C74F-B102-FBFC1AC8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BC6D51-F8BF-E79D-A6B3-0952A68F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4DB86-A36D-FE96-AFC2-5A4131EB7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7B8A6-AF14-A068-2874-D1E94E12D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EF0CB2-7DA3-4E4D-B40F-3F44C7DCD0DE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BC968-32DA-3179-48D4-C90AF0AFB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C0D5E-C404-31B6-AAF1-DCE09C418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86A172-D41C-C74F-B102-FBFC1AC8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8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books.macewan.ca/introstats/chapter/1-5-shape-of-a-distribution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en.wikipedia.org/wiki/Skewnes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statbook.com/stat_sim/sampling_dist/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books.macewan.ca/introstats/chapter/1-5-shape-of-a-distribution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862F-0A88-0091-3DD9-FEBFFBDC0C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FUN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damentals of Biostatistics (Lectures 1-4)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933F6-903F-5E9E-BDB3-E6BC301B53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BIOSTAT 201A Fall 2025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Discussion 2 – October X, 2025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Cindy J. Pang</a:t>
            </a:r>
          </a:p>
        </p:txBody>
      </p:sp>
    </p:spTree>
    <p:extLst>
      <p:ext uri="{BB962C8B-B14F-4D97-AF65-F5344CB8AC3E}">
        <p14:creationId xmlns:p14="http://schemas.microsoft.com/office/powerpoint/2010/main" val="193051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082D-E85C-D130-42FF-EC5945606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2.3 Describing a Distribution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4DF28-2D3C-C525-EEF3-E493303B6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18880"/>
            <a:ext cx="10784105" cy="3788643"/>
          </a:xfrm>
          <a:prstGeom prst="rect">
            <a:avLst/>
          </a:prstGeom>
        </p:spPr>
      </p:pic>
      <p:pic>
        <p:nvPicPr>
          <p:cNvPr id="9" name="Picture 8" descr="A diagram of a normal distribution&#10;&#10;AI-generated content may be incorrect.">
            <a:extLst>
              <a:ext uri="{FF2B5EF4-FFF2-40B4-BE49-F238E27FC236}">
                <a16:creationId xmlns:a16="http://schemas.microsoft.com/office/drawing/2014/main" id="{0CB95BB6-5186-FFD3-1AFB-0B2F365A3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2259" r="35591"/>
          <a:stretch>
            <a:fillRect/>
          </a:stretch>
        </p:blipFill>
        <p:spPr>
          <a:xfrm>
            <a:off x="7192535" y="2122850"/>
            <a:ext cx="1851103" cy="2179063"/>
          </a:xfrm>
          <a:prstGeom prst="rect">
            <a:avLst/>
          </a:prstGeom>
        </p:spPr>
      </p:pic>
      <p:pic>
        <p:nvPicPr>
          <p:cNvPr id="11" name="Picture 10" descr="A diagram of a normal distribution&#10;&#10;AI-generated content may be incorrect.">
            <a:extLst>
              <a:ext uri="{FF2B5EF4-FFF2-40B4-BE49-F238E27FC236}">
                <a16:creationId xmlns:a16="http://schemas.microsoft.com/office/drawing/2014/main" id="{924CAAE7-52B7-56A1-57E6-73331A633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4769" r="3891"/>
          <a:stretch>
            <a:fillRect/>
          </a:stretch>
        </p:blipFill>
        <p:spPr>
          <a:xfrm>
            <a:off x="1159726" y="1358291"/>
            <a:ext cx="1672684" cy="2019957"/>
          </a:xfrm>
          <a:prstGeom prst="rect">
            <a:avLst/>
          </a:prstGeom>
        </p:spPr>
      </p:pic>
      <p:pic>
        <p:nvPicPr>
          <p:cNvPr id="12" name="Picture 11" descr="A diagram of a normal distribution&#10;&#10;AI-generated content may be incorrect.">
            <a:extLst>
              <a:ext uri="{FF2B5EF4-FFF2-40B4-BE49-F238E27FC236}">
                <a16:creationId xmlns:a16="http://schemas.microsoft.com/office/drawing/2014/main" id="{60FAD73A-1CE9-7463-EE24-E8E3C6168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66253"/>
          <a:stretch>
            <a:fillRect/>
          </a:stretch>
        </p:blipFill>
        <p:spPr>
          <a:xfrm>
            <a:off x="9612351" y="1358291"/>
            <a:ext cx="1851103" cy="2075930"/>
          </a:xfrm>
          <a:prstGeom prst="rect">
            <a:avLst/>
          </a:prstGeom>
        </p:spPr>
      </p:pic>
      <p:pic>
        <p:nvPicPr>
          <p:cNvPr id="14" name="Picture 13" descr="A group of lines with text&#10;&#10;AI-generated content may be incorrect.">
            <a:extLst>
              <a:ext uri="{FF2B5EF4-FFF2-40B4-BE49-F238E27FC236}">
                <a16:creationId xmlns:a16="http://schemas.microsoft.com/office/drawing/2014/main" id="{F241D108-DC6B-2C00-9DC3-D136AD53B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4926" t="70049" r="34342"/>
          <a:stretch>
            <a:fillRect/>
          </a:stretch>
        </p:blipFill>
        <p:spPr>
          <a:xfrm>
            <a:off x="3556000" y="2368269"/>
            <a:ext cx="2389393" cy="174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8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2E22-9F63-C5C1-9B90-4A201D0F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2.4 Data Visualization - Boxplots </a:t>
            </a:r>
          </a:p>
        </p:txBody>
      </p:sp>
      <p:pic>
        <p:nvPicPr>
          <p:cNvPr id="4" name="Picture 2" descr="Box Plots and Spreadsheets – Educational Aspirations">
            <a:extLst>
              <a:ext uri="{FF2B5EF4-FFF2-40B4-BE49-F238E27FC236}">
                <a16:creationId xmlns:a16="http://schemas.microsoft.com/office/drawing/2014/main" id="{AA74E570-609D-5B7B-F7B8-45FFDCB82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41778" r="2809" b="29333"/>
          <a:stretch>
            <a:fillRect/>
          </a:stretch>
        </p:blipFill>
        <p:spPr bwMode="auto">
          <a:xfrm>
            <a:off x="1220184" y="2724633"/>
            <a:ext cx="9751632" cy="29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75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C46D9-39E9-B85E-C9FE-A5DB02CB1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4AE6-9213-8B94-E703-6508C929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2.4 Data Visualization – Stem and Leaf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F0CC5-6BB5-018D-B430-352C3C112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15, 16, 21, 23, 23, 31, 35, 39, 40, 41, 46, 55, 56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9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E97F5-F0C6-88B0-83A5-0F4AD918E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B82E-738A-C667-3599-DF1E7946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C07A4-CA92-20AD-7890-411B538B4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Lecture 1: Biostatistics, Inference, and Data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Population vs. Sample, Parameter vs. Statistic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Types of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Lecture 2: Parameters vs. Statistics, Summary Statistics, and Data Visualization (See Problem 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Measures of Location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Measures of Spread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Describing a Distribution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Visualization - Boxplots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Lecture 3: Probability, Conditioning, and Independence (see Problems 2 and 3)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Lecture 4: Random Variables, Sampling, and The Central Limit Theorem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Discrete Random Variables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Properties of the Normal Distribution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Central Limit Theorem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39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4802-BCFF-B40D-E70E-4DCFA0754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Some general probability rules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F11DD-FF1F-C8B7-BAA5-3671F920E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Complements: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Independence of Events: </a:t>
                </a:r>
              </a:p>
              <a:p>
                <a:pPr marL="914400" lvl="1" indent="-457200">
                  <a:buAutoNum type="arabicParenBoth"/>
                </a:pP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Event A is independent of Event B if the joint probability of A and B can be expressed as: </a:t>
                </a:r>
              </a:p>
              <a:p>
                <a:pPr marL="457200" lvl="1" indent="0">
                  <a:buNone/>
                </a:pP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(2) Event A is independent of Event B is the following conditional holds: </a:t>
                </a:r>
              </a:p>
              <a:p>
                <a:pPr marL="457200" lvl="1" indent="0">
                  <a:buNone/>
                </a:pP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Conditional Probability: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Rule of Total Probability: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F11DD-FF1F-C8B7-BAA5-3671F920E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17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85DA1-DF5D-ECEF-081C-9EDC29F13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7FB4-3521-16A7-6F83-7E75BA32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F5F5-75E3-0D83-486E-9C2D585BE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Lecture 1: Biostatistics, Inference, and Data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Population vs. Sample, Parameter vs. Statistic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Types of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Lecture 2: Parameters vs. Statistics, Summary Statistics, and Data Visualization (See Problem 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Measures of Location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Measures of Spread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Describing a Distribution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Visualization - Boxplots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Lecture 3: Probability, Conditioning, and Independence (see Problems 2 and 3)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Lecture 4: Random Variables, Sampling, and The Central Limit Theorem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Discrete Random Variables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Properties of the Normal Distribution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Central Limit Theorem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39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77A56-9B09-5646-93D4-A3832A2D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4.1 Discrete Random Variables -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9D5B87-9FB1-0B6B-F4AF-F4AE5DE7CF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158089"/>
              </p:ext>
            </p:extLst>
          </p:nvPr>
        </p:nvGraphicFramePr>
        <p:xfrm>
          <a:off x="838200" y="2065867"/>
          <a:ext cx="6595535" cy="763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107">
                  <a:extLst>
                    <a:ext uri="{9D8B030D-6E8A-4147-A177-3AD203B41FA5}">
                      <a16:colId xmlns:a16="http://schemas.microsoft.com/office/drawing/2014/main" val="1587666777"/>
                    </a:ext>
                  </a:extLst>
                </a:gridCol>
                <a:gridCol w="1319107">
                  <a:extLst>
                    <a:ext uri="{9D8B030D-6E8A-4147-A177-3AD203B41FA5}">
                      <a16:colId xmlns:a16="http://schemas.microsoft.com/office/drawing/2014/main" val="352282300"/>
                    </a:ext>
                  </a:extLst>
                </a:gridCol>
                <a:gridCol w="1319107">
                  <a:extLst>
                    <a:ext uri="{9D8B030D-6E8A-4147-A177-3AD203B41FA5}">
                      <a16:colId xmlns:a16="http://schemas.microsoft.com/office/drawing/2014/main" val="2911669888"/>
                    </a:ext>
                  </a:extLst>
                </a:gridCol>
                <a:gridCol w="1319107">
                  <a:extLst>
                    <a:ext uri="{9D8B030D-6E8A-4147-A177-3AD203B41FA5}">
                      <a16:colId xmlns:a16="http://schemas.microsoft.com/office/drawing/2014/main" val="4027717713"/>
                    </a:ext>
                  </a:extLst>
                </a:gridCol>
                <a:gridCol w="1319107">
                  <a:extLst>
                    <a:ext uri="{9D8B030D-6E8A-4147-A177-3AD203B41FA5}">
                      <a16:colId xmlns:a16="http://schemas.microsoft.com/office/drawing/2014/main" val="772427630"/>
                    </a:ext>
                  </a:extLst>
                </a:gridCol>
              </a:tblGrid>
              <a:tr h="393065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948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2304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C16AAF-E0FD-97B8-2B65-D69EBFA928FD}"/>
              </a:ext>
            </a:extLst>
          </p:cNvPr>
          <p:cNvSpPr txBox="1"/>
          <p:nvPr/>
        </p:nvSpPr>
        <p:spPr>
          <a:xfrm>
            <a:off x="838200" y="1690688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Probability Mass Function (PMF) – probability distribution for a discrete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37C851-2330-258A-16F1-A5FA971A517C}"/>
                  </a:ext>
                </a:extLst>
              </p:cNvPr>
              <p:cNvSpPr txBox="1"/>
              <p:nvPr/>
            </p:nvSpPr>
            <p:spPr>
              <a:xfrm>
                <a:off x="7738532" y="1407585"/>
                <a:ext cx="3750735" cy="169956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Expected Value of a Discrete RV: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  <a:p>
                <a:r>
                  <a:rPr lang="en-US" sz="1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Variance of a Discrete RV: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37C851-2330-258A-16F1-A5FA971A5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532" y="1407585"/>
                <a:ext cx="3750735" cy="1699568"/>
              </a:xfrm>
              <a:prstGeom prst="rect">
                <a:avLst/>
              </a:prstGeom>
              <a:blipFill>
                <a:blip r:embed="rId2"/>
                <a:stretch>
                  <a:fillRect l="-336" t="-25735" b="-5955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083BEF8-F196-6D12-FBD3-E5057584F13E}"/>
              </a:ext>
            </a:extLst>
          </p:cNvPr>
          <p:cNvSpPr txBox="1"/>
          <p:nvPr/>
        </p:nvSpPr>
        <p:spPr>
          <a:xfrm>
            <a:off x="838199" y="2920543"/>
            <a:ext cx="106510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Exercise.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Compute 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(a) Expected Value of X: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(b) Variance of X: 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(c ) Construct the cumulative distribution function (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cdf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2233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F5258-1F00-F145-2FD0-8FDE0C3B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4.2 Properties of the Normal Distribution – The Empirical Rule and CDF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6DF18-625F-518F-89D8-5EF1F0909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4" y="2030053"/>
            <a:ext cx="3541338" cy="3230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D0188A-C997-1890-0E3A-70E520954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920" y="1998518"/>
            <a:ext cx="3817488" cy="2843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AF0E67-1C42-34AA-B103-AC5BF9F2B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212" y="2030053"/>
            <a:ext cx="3439708" cy="259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29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71EFB-C3E4-90DA-BB05-B82773580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6296-83F6-8537-75F5-64ACB71A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4.2 Properties of the Normal Distribution - Symmetry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D06121-279B-7F2E-2779-78C7B7703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2428875"/>
            <a:ext cx="61341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3A2E8B-8B10-DD23-D180-91556FA4345A}"/>
                  </a:ext>
                </a:extLst>
              </p:cNvPr>
              <p:cNvSpPr txBox="1"/>
              <p:nvPr/>
            </p:nvSpPr>
            <p:spPr>
              <a:xfrm>
                <a:off x="838201" y="1762812"/>
                <a:ext cx="10436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3A2E8B-8B10-DD23-D180-91556FA43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762812"/>
                <a:ext cx="10436258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792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6D557-94B5-48CB-F030-6F76F83E6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3DDE-7125-4F01-7714-E733AEE3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4.3 Central Limit Theorem - Illustration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60341-909F-B5E5-55E6-C4A3D1CD8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1" y="1646044"/>
            <a:ext cx="6163733" cy="3692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D05EA-2AFA-9B2A-0FA7-2B5D54423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764603"/>
            <a:ext cx="4520942" cy="3618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18C50B-344C-6F60-BFC5-C8DEA5DB574F}"/>
              </a:ext>
            </a:extLst>
          </p:cNvPr>
          <p:cNvSpPr txBox="1"/>
          <p:nvPr/>
        </p:nvSpPr>
        <p:spPr>
          <a:xfrm>
            <a:off x="508002" y="5465785"/>
            <a:ext cx="5113866" cy="113877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you notice?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About the Shape?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happens as we increase the sample size? 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Simulation Link: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https://onlinestatbook.com/stat_sim/sampling_dist/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0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8BDE2-FCC3-895B-0830-31444EB04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CBBE-89FA-BF6B-E2CC-337929A6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8BF17-01E2-0DAF-9A79-37377614C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Lecture 1: Biostatistics, Inference, and Data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Population vs. Sample, Parameter vs. Statistic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Types of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Lecture 2: Parameters vs. Statistics, Summary Statistics, and Data Visualization (See Problem 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Measures of Location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Measures of Spread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Describing a Distribution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Data Visualization - Boxplots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Lecture 3: Probability, Conditioning, and Independence (see Problems 2 and 3)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Lecture 4: Random Variables, Sampling, and The Central Limit Theorem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Discrete Random Variables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Properties of the Normal Distribution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Central Limit Theorem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FBC09-3FC5-68BB-A08B-AA81C1003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9D00B-CC4D-0F9E-6032-B3820B30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BBF1-0C9D-2568-D4AF-E94E362A9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Lecture 1: Biostatistics, Inference, and Data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Population vs. Sample, Parameter vs. Statistic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Types of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Lecture 2: Parameters vs. Statistics, Summary Statistics, and Data Visualization (See Problem 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Measures of Location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Measures of Spread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Describing a Distribution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Visualization - Boxplots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Lecture 3: Probability, Conditioning, and Independence (see Problems 2 and 3)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Lecture 4: Random Variables, Sampling, and The Central Limit Theorem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Discrete Random Variables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Properties of the Normal Distribution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Central Limit Theorem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2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2C49-19AB-09A5-ECA9-7D636706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1.1 Population vs. Sample, Parameter vs. Statistic</a:t>
            </a:r>
          </a:p>
        </p:txBody>
      </p:sp>
      <p:pic>
        <p:nvPicPr>
          <p:cNvPr id="1026" name="Picture 2" descr="Sample &amp; Population Statistics: Understanding the Basics - Decoding Data  Science">
            <a:extLst>
              <a:ext uri="{FF2B5EF4-FFF2-40B4-BE49-F238E27FC236}">
                <a16:creationId xmlns:a16="http://schemas.microsoft.com/office/drawing/2014/main" id="{70CAA0E8-82D0-D10F-8D3A-0C74A9C7D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78" y="1690688"/>
            <a:ext cx="7604962" cy="41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8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3623-F46A-9565-179C-851FF45A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1.2 Types of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B56E9-61B1-1BC8-52D2-18E4693A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AutoNum type="arabicParenBoth"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Quantitative (“Quantifiable”)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– discrete or continuous response of measurable magnitude</a:t>
            </a:r>
          </a:p>
          <a:p>
            <a:pPr lvl="2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Continuous – can take on an uncountable set of values</a:t>
            </a:r>
          </a:p>
          <a:p>
            <a:pPr lvl="2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Discrete – can take on a limited, and often fixed number of possible values</a:t>
            </a:r>
          </a:p>
          <a:p>
            <a:pPr marL="457200" lvl="1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(2)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Qualitative –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no corresponding set of numbers</a:t>
            </a:r>
          </a:p>
          <a:p>
            <a:pPr marL="457200" lvl="1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en-US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en-US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you produce some examples of each type of data? </a:t>
            </a:r>
          </a:p>
        </p:txBody>
      </p:sp>
    </p:spTree>
    <p:extLst>
      <p:ext uri="{BB962C8B-B14F-4D97-AF65-F5344CB8AC3E}">
        <p14:creationId xmlns:p14="http://schemas.microsoft.com/office/powerpoint/2010/main" val="370973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2849F-4A76-F39D-FF24-C0A20C39D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B9BA-26AB-E48D-C4B2-A1095EF9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1.2 Types of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C34D6-3E32-914D-1A5A-7CF64740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914"/>
            <a:ext cx="10515600" cy="4351338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Stevens’ Scale of Data Classification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42575A-9664-1AEA-F76E-F1E0F1B34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60892"/>
              </p:ext>
            </p:extLst>
          </p:nvPr>
        </p:nvGraphicFramePr>
        <p:xfrm>
          <a:off x="388055" y="2232714"/>
          <a:ext cx="11415889" cy="4411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1714">
                  <a:extLst>
                    <a:ext uri="{9D8B030D-6E8A-4147-A177-3AD203B41FA5}">
                      <a16:colId xmlns:a16="http://schemas.microsoft.com/office/drawing/2014/main" val="1138914148"/>
                    </a:ext>
                  </a:extLst>
                </a:gridCol>
                <a:gridCol w="1017321">
                  <a:extLst>
                    <a:ext uri="{9D8B030D-6E8A-4147-A177-3AD203B41FA5}">
                      <a16:colId xmlns:a16="http://schemas.microsoft.com/office/drawing/2014/main" val="3988485640"/>
                    </a:ext>
                  </a:extLst>
                </a:gridCol>
                <a:gridCol w="1110954">
                  <a:extLst>
                    <a:ext uri="{9D8B030D-6E8A-4147-A177-3AD203B41FA5}">
                      <a16:colId xmlns:a16="http://schemas.microsoft.com/office/drawing/2014/main" val="1967769495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996878943"/>
                    </a:ext>
                  </a:extLst>
                </a:gridCol>
                <a:gridCol w="1051133">
                  <a:extLst>
                    <a:ext uri="{9D8B030D-6E8A-4147-A177-3AD203B41FA5}">
                      <a16:colId xmlns:a16="http://schemas.microsoft.com/office/drawing/2014/main" val="357254464"/>
                    </a:ext>
                  </a:extLst>
                </a:gridCol>
                <a:gridCol w="4963814">
                  <a:extLst>
                    <a:ext uri="{9D8B030D-6E8A-4147-A177-3AD203B41FA5}">
                      <a16:colId xmlns:a16="http://schemas.microsoft.com/office/drawing/2014/main" val="4241499657"/>
                    </a:ext>
                  </a:extLst>
                </a:gridCol>
              </a:tblGrid>
              <a:tr h="840722">
                <a:tc>
                  <a:txBody>
                    <a:bodyPr/>
                    <a:lstStyle/>
                    <a:p>
                      <a:endParaRPr lang="en-US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Categorical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Equal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True Zero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210520"/>
                  </a:ext>
                </a:extLst>
              </a:tr>
              <a:tr h="840722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Nominal</a:t>
                      </a:r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– categorical data without any sensible ordering of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47016"/>
                  </a:ext>
                </a:extLst>
              </a:tr>
              <a:tr h="840722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Ordinal </a:t>
                      </a:r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– categorical or discrete data with a natural ranking/ordering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719682"/>
                  </a:ext>
                </a:extLst>
              </a:tr>
              <a:tr h="840722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Interval </a:t>
                      </a:r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– has a notion of distance, defined by measurement units of equal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043902"/>
                  </a:ext>
                </a:extLst>
              </a:tr>
              <a:tr h="840722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Ratio </a:t>
                      </a:r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– has a notion of magnitudes or “x times greater”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625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40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8960C-0FFD-26CF-614F-5D407BAC3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6B03-86C1-4049-E6F8-ABACDF32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0284-D125-3232-9359-549EB7833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Lecture 1: Biostatistics, Inference, and Data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Population vs. Sample, Parameter vs. Statistic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Types of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Lecture 2: Parameters vs. Statistics, Summary Statistics, and Data Visualization (See Problem 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Measures of Location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Measures of Spread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Describing a Distribution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Data Visualization - Boxplots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Lecture 3: Probability, Conditioning, and Independence (see Problems 2 and 3)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Lecture 4: Random Variables, Sampling, and The Central Limit Theorem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Discrete Random Variables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Properties of the Normal Distribution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Central Limit Theorem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7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8B0C7-4076-BF3A-A25B-EB65FBAE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2.1 Measures of Location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BD8DAD00-DEA7-5A45-728E-01DA670CB70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60742732"/>
                  </p:ext>
                </p:extLst>
              </p:nvPr>
            </p:nvGraphicFramePr>
            <p:xfrm>
              <a:off x="224287" y="1500997"/>
              <a:ext cx="11670139" cy="51340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60514">
                      <a:extLst>
                        <a:ext uri="{9D8B030D-6E8A-4147-A177-3AD203B41FA5}">
                          <a16:colId xmlns:a16="http://schemas.microsoft.com/office/drawing/2014/main" val="3460811261"/>
                        </a:ext>
                      </a:extLst>
                    </a:gridCol>
                    <a:gridCol w="5086237">
                      <a:extLst>
                        <a:ext uri="{9D8B030D-6E8A-4147-A177-3AD203B41FA5}">
                          <a16:colId xmlns:a16="http://schemas.microsoft.com/office/drawing/2014/main" val="4278282759"/>
                        </a:ext>
                      </a:extLst>
                    </a:gridCol>
                    <a:gridCol w="3823388">
                      <a:extLst>
                        <a:ext uri="{9D8B030D-6E8A-4147-A177-3AD203B41FA5}">
                          <a16:colId xmlns:a16="http://schemas.microsoft.com/office/drawing/2014/main" val="1968908438"/>
                        </a:ext>
                      </a:extLst>
                    </a:gridCol>
                  </a:tblGrid>
                  <a:tr h="407007">
                    <a:tc>
                      <a:txBody>
                        <a:bodyPr/>
                        <a:lstStyle/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Formula/How to Calculate it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What the Data Looks Like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7230141"/>
                      </a:ext>
                    </a:extLst>
                  </a:tr>
                  <a:tr h="1016054"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Mean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Calibri Light" panose="020F03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Calibri Light" panose="020F03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Calibri Light" panose="020F03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085194"/>
                      </a:ext>
                    </a:extLst>
                  </a:tr>
                  <a:tr h="2031816"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Median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Let observations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be ordered</a:t>
                          </a:r>
                          <a:r>
                            <a:rPr lang="en-US" sz="1400" b="0" i="0" baseline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such that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≤… ≤</m:t>
                              </m:r>
                              <m:sSub>
                                <m:sSub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is the minimum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is the maximum</a:t>
                          </a:r>
                        </a:p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is even, the median is the</a:t>
                          </a:r>
                          <a:r>
                            <a:rPr lang="en-US" sz="1400" b="0" i="0" baseline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average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 </m:t>
                              </m:r>
                            </m:oMath>
                          </a14:m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is</a:t>
                          </a:r>
                          <a:r>
                            <a:rPr lang="en-US" sz="1400" b="0" i="0" baseline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odd, the median 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oMath>
                          </a14:m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2042403"/>
                      </a:ext>
                    </a:extLst>
                  </a:tr>
                  <a:tr h="1537001"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Mode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Most common value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86872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BD8DAD00-DEA7-5A45-728E-01DA670CB70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60742732"/>
                  </p:ext>
                </p:extLst>
              </p:nvPr>
            </p:nvGraphicFramePr>
            <p:xfrm>
              <a:off x="224287" y="1500997"/>
              <a:ext cx="11670139" cy="51340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60514">
                      <a:extLst>
                        <a:ext uri="{9D8B030D-6E8A-4147-A177-3AD203B41FA5}">
                          <a16:colId xmlns:a16="http://schemas.microsoft.com/office/drawing/2014/main" val="3460811261"/>
                        </a:ext>
                      </a:extLst>
                    </a:gridCol>
                    <a:gridCol w="5086237">
                      <a:extLst>
                        <a:ext uri="{9D8B030D-6E8A-4147-A177-3AD203B41FA5}">
                          <a16:colId xmlns:a16="http://schemas.microsoft.com/office/drawing/2014/main" val="4278282759"/>
                        </a:ext>
                      </a:extLst>
                    </a:gridCol>
                    <a:gridCol w="3823388">
                      <a:extLst>
                        <a:ext uri="{9D8B030D-6E8A-4147-A177-3AD203B41FA5}">
                          <a16:colId xmlns:a16="http://schemas.microsoft.com/office/drawing/2014/main" val="1968908438"/>
                        </a:ext>
                      </a:extLst>
                    </a:gridCol>
                  </a:tblGrid>
                  <a:tr h="407007">
                    <a:tc>
                      <a:txBody>
                        <a:bodyPr/>
                        <a:lstStyle/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Formula/How to Calculate it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What the Data Looks Like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7230141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Mean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613" t="-58242" r="-75312" b="-310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085194"/>
                      </a:ext>
                    </a:extLst>
                  </a:tr>
                  <a:tr h="2031816"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Median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613" t="-89441" r="-75312" b="-75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2042403"/>
                      </a:ext>
                    </a:extLst>
                  </a:tr>
                  <a:tr h="1537001"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Mode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Most common value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86872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 descr="A group of lines with text&#10;&#10;AI-generated content may be incorrect.">
            <a:extLst>
              <a:ext uri="{FF2B5EF4-FFF2-40B4-BE49-F238E27FC236}">
                <a16:creationId xmlns:a16="http://schemas.microsoft.com/office/drawing/2014/main" id="{6BD902E1-80CB-BA8B-5D5F-B02572A07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65812"/>
          <a:stretch>
            <a:fillRect/>
          </a:stretch>
        </p:blipFill>
        <p:spPr>
          <a:xfrm>
            <a:off x="8515030" y="2017694"/>
            <a:ext cx="2838770" cy="923134"/>
          </a:xfrm>
          <a:prstGeom prst="rect">
            <a:avLst/>
          </a:prstGeom>
        </p:spPr>
      </p:pic>
      <p:pic>
        <p:nvPicPr>
          <p:cNvPr id="12" name="Picture 11" descr="A group of lines with text&#10;&#10;AI-generated content may be incorrect.">
            <a:extLst>
              <a:ext uri="{FF2B5EF4-FFF2-40B4-BE49-F238E27FC236}">
                <a16:creationId xmlns:a16="http://schemas.microsoft.com/office/drawing/2014/main" id="{832AAF85-4C5B-4C49-54E6-D82E27B05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317" t="36683" r="66610" b="32292"/>
          <a:stretch>
            <a:fillRect/>
          </a:stretch>
        </p:blipFill>
        <p:spPr>
          <a:xfrm>
            <a:off x="8308105" y="3153565"/>
            <a:ext cx="1417435" cy="1096701"/>
          </a:xfrm>
          <a:prstGeom prst="rect">
            <a:avLst/>
          </a:prstGeom>
        </p:spPr>
      </p:pic>
      <p:pic>
        <p:nvPicPr>
          <p:cNvPr id="14" name="Picture 13" descr="A group of lines with text&#10;&#10;AI-generated content may be incorrect.">
            <a:extLst>
              <a:ext uri="{FF2B5EF4-FFF2-40B4-BE49-F238E27FC236}">
                <a16:creationId xmlns:a16="http://schemas.microsoft.com/office/drawing/2014/main" id="{8A431FDB-432A-7A8F-C90F-996B989DA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683" t="36683" r="33244" b="32292"/>
          <a:stretch>
            <a:fillRect/>
          </a:stretch>
        </p:blipFill>
        <p:spPr>
          <a:xfrm>
            <a:off x="9922933" y="3778635"/>
            <a:ext cx="1663183" cy="1286841"/>
          </a:xfrm>
          <a:prstGeom prst="rect">
            <a:avLst/>
          </a:prstGeom>
        </p:spPr>
      </p:pic>
      <p:pic>
        <p:nvPicPr>
          <p:cNvPr id="16" name="Picture 15" descr="A group of lines with text&#10;&#10;AI-generated content may be incorrect.">
            <a:extLst>
              <a:ext uri="{FF2B5EF4-FFF2-40B4-BE49-F238E27FC236}">
                <a16:creationId xmlns:a16="http://schemas.microsoft.com/office/drawing/2014/main" id="{826DBBC9-2F39-F2B6-2960-49B8E0EE3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9829" t="69262" r="2292"/>
          <a:stretch>
            <a:fillRect/>
          </a:stretch>
        </p:blipFill>
        <p:spPr>
          <a:xfrm>
            <a:off x="9176008" y="5197594"/>
            <a:ext cx="1578516" cy="13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786B3-39F4-5B16-5F73-CB80C6B7C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93C4-5AD7-E925-4768-01ED485D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2.2 Measures of Spread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28E68DB1-B420-1DC0-E212-AF150ECE1F2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15193970"/>
                  </p:ext>
                </p:extLst>
              </p:nvPr>
            </p:nvGraphicFramePr>
            <p:xfrm>
              <a:off x="370114" y="1545771"/>
              <a:ext cx="10983685" cy="48126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01259">
                      <a:extLst>
                        <a:ext uri="{9D8B030D-6E8A-4147-A177-3AD203B41FA5}">
                          <a16:colId xmlns:a16="http://schemas.microsoft.com/office/drawing/2014/main" val="3460811261"/>
                        </a:ext>
                      </a:extLst>
                    </a:gridCol>
                    <a:gridCol w="6882426">
                      <a:extLst>
                        <a:ext uri="{9D8B030D-6E8A-4147-A177-3AD203B41FA5}">
                          <a16:colId xmlns:a16="http://schemas.microsoft.com/office/drawing/2014/main" val="4278282759"/>
                        </a:ext>
                      </a:extLst>
                    </a:gridCol>
                  </a:tblGrid>
                  <a:tr h="552136">
                    <a:tc>
                      <a:txBody>
                        <a:bodyPr/>
                        <a:lstStyle/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Formula/How to Calculate it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7230141"/>
                      </a:ext>
                    </a:extLst>
                  </a:tr>
                  <a:tr h="1420187"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Range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Range</a:t>
                          </a:r>
                          <a:r>
                            <a:rPr lang="en-US" sz="1400" b="0" i="0" baseline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sz="1400" b="0" baseline="0" dirty="0">
                              <a:cs typeface="Calibri Light" panose="020F030202020403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𝑚𝑖𝑛</m:t>
                                  </m:r>
                                </m:sub>
                              </m:sSub>
                            </m:oMath>
                          </a14:m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2042403"/>
                      </a:ext>
                    </a:extLst>
                  </a:tr>
                  <a:tr h="1420187"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Interquartile Range (IQR)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IQR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75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𝑡h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𝑝𝑒𝑟𝑐𝑒𝑛𝑡𝑖𝑙𝑒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25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𝑡h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𝑝𝑒𝑟𝑐𝑒𝑛𝑡𝑖𝑙𝑒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𝑄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3 −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𝑄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oMath>
                          </a14:m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8687204"/>
                      </a:ext>
                    </a:extLst>
                  </a:tr>
                  <a:tr h="1420187"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Sample Variance/Standard deviation 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Calibri Light" panose="020F0302020204030204" pitchFamily="34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Calibri Light" panose="020F0302020204030204" pitchFamily="34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Calibri Light" panose="020F0302020204030204" pitchFamily="34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Calibri Light" panose="020F0302020204030204" pitchFamily="34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  <a:cs typeface="Calibri Light" panose="020F030202020403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  <a:cs typeface="Calibri Light" panose="020F0302020204030204" pitchFamily="34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cs typeface="Calibri Light" panose="020F03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cs typeface="Calibri Light" panose="020F03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cs typeface="Calibri Light" panose="020F03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  <a:cs typeface="Calibri Light" panose="020F0302020204030204" pitchFamily="34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cs typeface="Calibri Light" panose="020F0302020204030204" pitchFamily="34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cs typeface="Calibri Light" panose="020F03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  <a:cs typeface="Calibri Light" panose="020F0302020204030204" pitchFamily="34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  <a:cs typeface="Calibri Light" panose="020F030202020403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𝑛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9920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28E68DB1-B420-1DC0-E212-AF150ECE1F2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15193970"/>
                  </p:ext>
                </p:extLst>
              </p:nvPr>
            </p:nvGraphicFramePr>
            <p:xfrm>
              <a:off x="370114" y="1545771"/>
              <a:ext cx="10983685" cy="48126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01259">
                      <a:extLst>
                        <a:ext uri="{9D8B030D-6E8A-4147-A177-3AD203B41FA5}">
                          <a16:colId xmlns:a16="http://schemas.microsoft.com/office/drawing/2014/main" val="3460811261"/>
                        </a:ext>
                      </a:extLst>
                    </a:gridCol>
                    <a:gridCol w="6882426">
                      <a:extLst>
                        <a:ext uri="{9D8B030D-6E8A-4147-A177-3AD203B41FA5}">
                          <a16:colId xmlns:a16="http://schemas.microsoft.com/office/drawing/2014/main" val="4278282759"/>
                        </a:ext>
                      </a:extLst>
                    </a:gridCol>
                  </a:tblGrid>
                  <a:tr h="552136">
                    <a:tc>
                      <a:txBody>
                        <a:bodyPr/>
                        <a:lstStyle/>
                        <a:p>
                          <a:endParaRPr lang="en-US" sz="1400" b="0" i="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Formula/How to Calculate it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7230141"/>
                      </a:ext>
                    </a:extLst>
                  </a:tr>
                  <a:tr h="1420187"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Range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779" t="-40179" r="-369" b="-20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2042403"/>
                      </a:ext>
                    </a:extLst>
                  </a:tr>
                  <a:tr h="1420187">
                    <a:tc>
                      <a:txBody>
                        <a:bodyPr/>
                        <a:lstStyle/>
                        <a:p>
                          <a:r>
                            <a:rPr lang="en-US" sz="1400" b="0" i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Interquartile Range (IQR)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779" t="-140179" r="-369" b="-10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8687204"/>
                      </a:ext>
                    </a:extLst>
                  </a:tr>
                  <a:tr h="1420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0" t="-240179" r="-168421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779" t="-240179" r="-369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9920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86826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1107</Words>
  <Application>Microsoft Macintosh PowerPoint</Application>
  <PresentationFormat>Widescreen</PresentationFormat>
  <Paragraphs>185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Cambria Math</vt:lpstr>
      <vt:lpstr>Office Theme</vt:lpstr>
      <vt:lpstr>FUNdamentals of Biostatistics (Lectures 1-4)</vt:lpstr>
      <vt:lpstr>Outline</vt:lpstr>
      <vt:lpstr>Outline</vt:lpstr>
      <vt:lpstr>1.1 Population vs. Sample, Parameter vs. Statistic</vt:lpstr>
      <vt:lpstr>1.2 Types of Data </vt:lpstr>
      <vt:lpstr>1.2 Types of Data </vt:lpstr>
      <vt:lpstr>Outline</vt:lpstr>
      <vt:lpstr>2.1 Measures of Location </vt:lpstr>
      <vt:lpstr>2.2 Measures of Spread </vt:lpstr>
      <vt:lpstr>2.3 Describing a Distribution </vt:lpstr>
      <vt:lpstr>2.4 Data Visualization - Boxplots </vt:lpstr>
      <vt:lpstr>2.4 Data Visualization – Stem and Leaf</vt:lpstr>
      <vt:lpstr>Outline</vt:lpstr>
      <vt:lpstr>Some general probability rules </vt:lpstr>
      <vt:lpstr>Outline</vt:lpstr>
      <vt:lpstr>4.1 Discrete Random Variables - Example</vt:lpstr>
      <vt:lpstr>4.2 Properties of the Normal Distribution – The Empirical Rule and CDF </vt:lpstr>
      <vt:lpstr>4.2 Properties of the Normal Distribution - Symmetry </vt:lpstr>
      <vt:lpstr>4.3 Central Limit Theorem - Illustration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Cindy Pang</dc:creator>
  <cp:lastModifiedBy>Cindy Pang</cp:lastModifiedBy>
  <cp:revision>5</cp:revision>
  <dcterms:created xsi:type="dcterms:W3CDTF">2025-10-05T00:01:06Z</dcterms:created>
  <dcterms:modified xsi:type="dcterms:W3CDTF">2025-10-06T06:22:14Z</dcterms:modified>
</cp:coreProperties>
</file>