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9" r:id="rId3"/>
    <p:sldId id="270" r:id="rId4"/>
    <p:sldId id="271" r:id="rId5"/>
    <p:sldId id="274" r:id="rId6"/>
    <p:sldId id="272" r:id="rId7"/>
    <p:sldId id="279" r:id="rId8"/>
    <p:sldId id="275" r:id="rId9"/>
    <p:sldId id="276" r:id="rId10"/>
    <p:sldId id="278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45A248-664D-1C48-8767-D758718F1F08}">
          <p14:sldIdLst>
            <p14:sldId id="257"/>
            <p14:sldId id="269"/>
          </p14:sldIdLst>
        </p14:section>
        <p14:section name="Lecture 4. Populations Mean" id="{2B95F12C-B8A7-7A47-BF79-C4D38A424938}">
          <p14:sldIdLst>
            <p14:sldId id="270"/>
            <p14:sldId id="271"/>
            <p14:sldId id="274"/>
            <p14:sldId id="272"/>
            <p14:sldId id="279"/>
          </p14:sldIdLst>
        </p14:section>
        <p14:section name="Lecture 5. Proportions" id="{4F7BE00F-7B5A-174F-9BD0-B51B80817633}">
          <p14:sldIdLst>
            <p14:sldId id="275"/>
            <p14:sldId id="276"/>
            <p14:sldId id="278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75"/>
    <p:restoredTop sz="94690"/>
  </p:normalViewPr>
  <p:slideViewPr>
    <p:cSldViewPr snapToGrid="0">
      <p:cViewPr>
        <p:scale>
          <a:sx n="123" d="100"/>
          <a:sy n="123" d="100"/>
        </p:scale>
        <p:origin x="1864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E0B4-9C54-DCA6-7D64-3A2BED96F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B2B63-932D-AC2B-0E69-37B7BD918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11F0D-5D4C-CA95-27E4-9EE1996F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7EBC-A730-B74C-89D3-3454D95453E7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87A9D-30AC-23E5-16BE-D29EE548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ACF0B-F925-5489-47CC-256B31EC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BC3E-1CC7-0B48-8EA3-638775276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221C-FC15-C972-631C-0655A3E8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6B155-F80F-93E1-1AF1-C02980BEB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E6FF8-E319-F81A-5709-7CE85636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7EBC-A730-B74C-89D3-3454D95453E7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FFCC3-2E41-A488-0D8E-FB4F4ED9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20993-8D69-0329-5C57-9ECC5B17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BC3E-1CC7-0B48-8EA3-638775276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4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DF7FF-E744-CDB5-160C-0EFB7F4F6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92C04-3F7F-B003-06D0-72CF973BB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3D822-4240-B0D7-6130-9EA4DF71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7EBC-A730-B74C-89D3-3454D95453E7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AD22-EAC4-F73E-C697-15DD790B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E18A0-0D9B-A972-370E-BBC9FAF6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BC3E-1CC7-0B48-8EA3-638775276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0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3938-49CF-3A4D-5E77-D2B2A7D4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4EC64-32A2-77B5-59A8-C55A14E0E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0DDDC-C88E-A3EE-1A0D-FAB29C43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7EBC-A730-B74C-89D3-3454D95453E7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D8C3A-9F7E-C506-0935-ED5D39F2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52D34-DEB5-D955-B835-4F425CF4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BC3E-1CC7-0B48-8EA3-638775276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EB7B0-446F-87BD-0013-8EABF7FB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FCD10-BE1C-48B3-80E0-04508AEA9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E12FB-9AEE-CB59-384D-696EF95F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7EBC-A730-B74C-89D3-3454D95453E7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26B93-AC6B-A5E9-92D7-D4D6E1B0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EFF7A-78DF-A1FE-F5EE-7043F807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BC3E-1CC7-0B48-8EA3-638775276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CB8A-2868-2055-C640-37A246C60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D4D7A-7EC2-31AB-FFC6-F45832E14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D629C-08E9-6D87-8166-3942FB1E6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5565D-3334-0827-D86C-E1D4A18E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7EBC-A730-B74C-89D3-3454D95453E7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6A5DF-F8E4-A110-299D-DDF498E9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BAC5C-658A-E013-28AF-C7E71005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BC3E-1CC7-0B48-8EA3-638775276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2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3A28-2741-50FF-77C1-10CEE20B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EE29-AE79-E05F-0498-02F7E5695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137D3-40F2-E53C-96AD-6A9A5A08F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4CBFA-7D09-7674-43DC-5C5FF6247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CDA68F-2C99-C0CC-DD78-00C8064BD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765E02-314B-4D7B-4ED6-352BAF60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7EBC-A730-B74C-89D3-3454D95453E7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8EA21-2D80-05F6-B672-27CB3311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3DF20-6B8F-0E2C-8786-900DE1CF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BC3E-1CC7-0B48-8EA3-638775276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4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657E-2D7D-27AB-2003-68DA34CF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7DB41-7F60-9FEE-9FFF-EAF52A2F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7EBC-A730-B74C-89D3-3454D95453E7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1EC3A-6C71-061D-BF54-322B716B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04850-1ADD-4D68-3A46-60808A81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BC3E-1CC7-0B48-8EA3-638775276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8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D7EF2-64F0-2A7F-0D2B-73F1BA1C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7EBC-A730-B74C-89D3-3454D95453E7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BC4F5-7AE6-9D74-646F-74A822F7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E9FB0-F52E-BC19-A5FF-9B0FF69E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BC3E-1CC7-0B48-8EA3-638775276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E55B-CCAF-3125-0C71-10FD7E80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4645-99CC-C560-679B-BF7373ED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F8517-C713-3E7A-BDEF-D8593C210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D4259-8081-471A-146B-A7F93ACA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7EBC-A730-B74C-89D3-3454D95453E7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8A4F5-E1D7-6FF6-D3AA-E1DB929EB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78029-7390-264F-7D87-75468A57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BC3E-1CC7-0B48-8EA3-638775276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6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514F-6264-642B-0790-8D69693F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E3F96-CA55-2AC5-894A-1F0E1CD88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74BA6-F76F-71CA-12A9-451690349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AAB48-099F-5F02-6CF9-434C4133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7EBC-A730-B74C-89D3-3454D95453E7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0A041-7D81-6CA3-E676-1CE61C47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A6424-81D7-9C09-72D0-F1DF1BB8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BC3E-1CC7-0B48-8EA3-638775276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1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D98377-90EC-082D-61DE-06D1D9B7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4FA58-15B5-B329-ED28-98B253960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26D9F-2634-D2AE-E7E8-01C1871D0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4F7EBC-A730-B74C-89D3-3454D95453E7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FC1A0-6C3E-F2BA-6E88-C49FAF01B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A6DFF-6C32-FF7D-DD08-795A1E43F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00BC3E-1CC7-0B48-8EA3-638775276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9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862F-0A88-0091-3DD9-FEBFFBDC0C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One-Sample Inference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Lectures 4 &amp; 5)</a:t>
            </a:r>
            <a:endParaRPr lang="en-US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933F6-903F-5E9E-BDB3-E6BC301B53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BIOSTAT 201A Fall 2025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Discussion 3 – October 17, 2025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Cindy J. Pang</a:t>
            </a:r>
          </a:p>
        </p:txBody>
      </p:sp>
    </p:spTree>
    <p:extLst>
      <p:ext uri="{BB962C8B-B14F-4D97-AF65-F5344CB8AC3E}">
        <p14:creationId xmlns:p14="http://schemas.microsoft.com/office/powerpoint/2010/main" val="193051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73144-04BF-7202-330E-0A0695C1F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E6BF-2DBC-12B7-EBE9-AEE704A5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2.1 The Binomial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D673102-5A2D-111E-8C3B-C3D06C7BCF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932" y="1493262"/>
                <a:ext cx="11274136" cy="1551274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9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 </a:t>
                </a:r>
                <a:r>
                  <a:rPr lang="en-US" sz="19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binomial random variable </a:t>
                </a:r>
                <a:r>
                  <a:rPr lang="en-US" sz="19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counts the number of “successes” in the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sz="19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independent trials, where each trial has a probability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𝑝</m:t>
                    </m:r>
                  </m:oMath>
                </a14:m>
                <a:r>
                  <a:rPr lang="en-US" sz="19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of success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𝑋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∼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𝐵𝑖𝑛𝑜𝑚𝑖𝑎𝑙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𝑛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,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𝑝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19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9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𝑋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𝑘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 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1−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9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90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!</m:t>
                        </m:r>
                      </m:num>
                      <m:den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𝑘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!</m:t>
                        </m:r>
                        <m:d>
                          <m:d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𝑛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19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19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or “n-choose-k”</a:t>
                </a:r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D673102-5A2D-111E-8C3B-C3D06C7BCF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932" y="1493262"/>
                <a:ext cx="11274136" cy="1551274"/>
              </a:xfrm>
              <a:blipFill>
                <a:blip r:embed="rId2"/>
                <a:stretch>
                  <a:fillRect l="-449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5F48A0-FF09-4D36-D4F2-F92D666EEFC5}"/>
                  </a:ext>
                </a:extLst>
              </p:cNvPr>
              <p:cNvSpPr txBox="1"/>
              <p:nvPr/>
            </p:nvSpPr>
            <p:spPr>
              <a:xfrm>
                <a:off x="458932" y="3158836"/>
                <a:ext cx="1127413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Exercise. 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Let p = 0.2 and n = 5. </a:t>
                </a:r>
              </a:p>
              <a:p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What is the Expected Number of Successes? </a:t>
                </a:r>
              </a:p>
              <a:p>
                <a:pPr marL="342900" indent="-342900">
                  <a:buAutoNum type="alphaLcParenBoth"/>
                </a:pPr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342900" indent="-342900">
                  <a:buAutoNum type="alphaLcParenBoth"/>
                </a:pPr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What is the Variance of Successes? </a:t>
                </a:r>
              </a:p>
              <a:p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Compute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≤3)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5F48A0-FF09-4D36-D4F2-F92D666EE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32" y="3158836"/>
                <a:ext cx="11274136" cy="3416320"/>
              </a:xfrm>
              <a:prstGeom prst="rect">
                <a:avLst/>
              </a:prstGeom>
              <a:blipFill>
                <a:blip r:embed="rId3"/>
                <a:stretch>
                  <a:fillRect l="-450" t="-74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94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892B-471C-8B30-63E3-B7399AAC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33909" cy="1325563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2.2 Normal Approximation to the Binomial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766F6FA-A8C9-65FE-8F5E-5DC6C3A25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1934455"/>
                  </p:ext>
                </p:extLst>
              </p:nvPr>
            </p:nvGraphicFramePr>
            <p:xfrm>
              <a:off x="342899" y="1690688"/>
              <a:ext cx="11357263" cy="20989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6672">
                      <a:extLst>
                        <a:ext uri="{9D8B030D-6E8A-4147-A177-3AD203B41FA5}">
                          <a16:colId xmlns:a16="http://schemas.microsoft.com/office/drawing/2014/main" val="4248584090"/>
                        </a:ext>
                      </a:extLst>
                    </a:gridCol>
                    <a:gridCol w="3304124">
                      <a:extLst>
                        <a:ext uri="{9D8B030D-6E8A-4147-A177-3AD203B41FA5}">
                          <a16:colId xmlns:a16="http://schemas.microsoft.com/office/drawing/2014/main" val="2598333292"/>
                        </a:ext>
                      </a:extLst>
                    </a:gridCol>
                    <a:gridCol w="2634799">
                      <a:extLst>
                        <a:ext uri="{9D8B030D-6E8A-4147-A177-3AD203B41FA5}">
                          <a16:colId xmlns:a16="http://schemas.microsoft.com/office/drawing/2014/main" val="2462357366"/>
                        </a:ext>
                      </a:extLst>
                    </a:gridCol>
                    <a:gridCol w="2751668">
                      <a:extLst>
                        <a:ext uri="{9D8B030D-6E8A-4147-A177-3AD203B41FA5}">
                          <a16:colId xmlns:a16="http://schemas.microsoft.com/office/drawing/2014/main" val="3922861963"/>
                        </a:ext>
                      </a:extLst>
                    </a:gridCol>
                  </a:tblGrid>
                  <a:tr h="65279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What you want to Estimate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Distribution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Assumption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Confidence Interval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77949"/>
                      </a:ext>
                    </a:extLst>
                  </a:tr>
                  <a:tr h="52635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 of Successes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 ≥5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3940973"/>
                      </a:ext>
                    </a:extLst>
                  </a:tr>
                  <a:tr h="91981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Proportions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where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num>
                                <m:den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(1−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10651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766F6FA-A8C9-65FE-8F5E-5DC6C3A25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1934455"/>
                  </p:ext>
                </p:extLst>
              </p:nvPr>
            </p:nvGraphicFramePr>
            <p:xfrm>
              <a:off x="342899" y="1690688"/>
              <a:ext cx="11357263" cy="20989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6672">
                      <a:extLst>
                        <a:ext uri="{9D8B030D-6E8A-4147-A177-3AD203B41FA5}">
                          <a16:colId xmlns:a16="http://schemas.microsoft.com/office/drawing/2014/main" val="4248584090"/>
                        </a:ext>
                      </a:extLst>
                    </a:gridCol>
                    <a:gridCol w="3304124">
                      <a:extLst>
                        <a:ext uri="{9D8B030D-6E8A-4147-A177-3AD203B41FA5}">
                          <a16:colId xmlns:a16="http://schemas.microsoft.com/office/drawing/2014/main" val="2598333292"/>
                        </a:ext>
                      </a:extLst>
                    </a:gridCol>
                    <a:gridCol w="2634799">
                      <a:extLst>
                        <a:ext uri="{9D8B030D-6E8A-4147-A177-3AD203B41FA5}">
                          <a16:colId xmlns:a16="http://schemas.microsoft.com/office/drawing/2014/main" val="2462357366"/>
                        </a:ext>
                      </a:extLst>
                    </a:gridCol>
                    <a:gridCol w="2751668">
                      <a:extLst>
                        <a:ext uri="{9D8B030D-6E8A-4147-A177-3AD203B41FA5}">
                          <a16:colId xmlns:a16="http://schemas.microsoft.com/office/drawing/2014/main" val="3922861963"/>
                        </a:ext>
                      </a:extLst>
                    </a:gridCol>
                  </a:tblGrid>
                  <a:tr h="65279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What you want to Estimate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Distribution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Assumption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Confidence Interval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77949"/>
                      </a:ext>
                    </a:extLst>
                  </a:tr>
                  <a:tr h="52635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 of Successes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460" t="-131707" r="-163602" b="-18048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6442" t="-47368" r="-105288" b="-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3940973"/>
                      </a:ext>
                    </a:extLst>
                  </a:tr>
                  <a:tr h="91981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Proportions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460" t="-130137" r="-163602" b="-137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903" t="-130137" r="-922" b="-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10651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42BC54-5C10-CD16-90D8-0670ECDFCBC4}"/>
                  </a:ext>
                </a:extLst>
              </p:cNvPr>
              <p:cNvSpPr txBox="1"/>
              <p:nvPr/>
            </p:nvSpPr>
            <p:spPr>
              <a:xfrm>
                <a:off x="342898" y="3896591"/>
                <a:ext cx="1153390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Exercise. </a:t>
                </a:r>
                <a:r>
                  <a:rPr lang="en-US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You obtain a simple random sample of 80 individuals, and 52 report having received a flu shot. 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What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lphaLcParenR"/>
                </a:pPr>
                <a:endPara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What is the standard error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lphaLcParenR"/>
                </a:pPr>
                <a:endPara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What is the 95% confidence interval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?</a:t>
                </a:r>
              </a:p>
              <a:p>
                <a:endPara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sz="16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r>
                  <a:rPr lang="en-US" sz="16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d) Now suppose in a smaller nearby community, where you collect data from 80 individuals, and 12 have received a flu shot. Can you use the normal approximation to compute a 95% confidence interval? If not, explain why. </a:t>
                </a:r>
              </a:p>
              <a:p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+mj-lt"/>
                  <a:buAutoNum type="alphaLcParenR"/>
                </a:pPr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42BC54-5C10-CD16-90D8-0670ECDFC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8" y="3896591"/>
                <a:ext cx="11533909" cy="3416320"/>
              </a:xfrm>
              <a:prstGeom prst="rect">
                <a:avLst/>
              </a:prstGeom>
              <a:blipFill>
                <a:blip r:embed="rId3"/>
                <a:stretch>
                  <a:fillRect l="-330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83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8BDE2-FCC3-895B-0830-31444EB04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CBBE-89FA-BF6B-E2CC-337929A6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8BF17-01E2-0DAF-9A79-37377614C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Lecture 4. Point and Confidence Interval Estimation for Population Mean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Sampling Distribution of the Mean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Confidence Intervals for Means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Lecture 5. Point and Confidence Interval Estimation for Population Proportion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Binomial Distribution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Normal Approximation to the Binomial Distribution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3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29E5F-782D-D940-6B30-A105825C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E24F-78EF-F899-43E8-7694E624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99663-D646-E1C3-ED6F-55CF7CA61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Lecture 4. Point and Confidence Interval Estimation for Population Mean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Sampling Distribution of the Mean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Confidence Intervals for Means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Lecture 5. Point and Confidence Interval Estimation for Population Proportion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Binomial Distribution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Normal Approximation to the Binomial Distribution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910E-FFA1-61F6-2B15-84EBC0DC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1.1 Sampling Distribution of the Mean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FB555B4-F6A5-B936-0BAF-8DC7B7A55390}"/>
                  </a:ext>
                </a:extLst>
              </p:cNvPr>
              <p:cNvSpPr/>
              <p:nvPr/>
            </p:nvSpPr>
            <p:spPr>
              <a:xfrm>
                <a:off x="1163378" y="1462088"/>
                <a:ext cx="4125433" cy="196691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Population of units, X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20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FB555B4-F6A5-B936-0BAF-8DC7B7A55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78" y="1462088"/>
                <a:ext cx="4125433" cy="196691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A00B8894-0914-D392-C38E-D7892B2D6A86}"/>
              </a:ext>
            </a:extLst>
          </p:cNvPr>
          <p:cNvSpPr/>
          <p:nvPr/>
        </p:nvSpPr>
        <p:spPr>
          <a:xfrm>
            <a:off x="51391" y="3620670"/>
            <a:ext cx="1883735" cy="1325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Sample #1 of size 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0D42CE-F0B8-A12C-4DE2-1DF88A541316}"/>
              </a:ext>
            </a:extLst>
          </p:cNvPr>
          <p:cNvSpPr/>
          <p:nvPr/>
        </p:nvSpPr>
        <p:spPr>
          <a:xfrm>
            <a:off x="2287328" y="3620670"/>
            <a:ext cx="1883735" cy="1325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Sample #2 of size 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D03EAD-2611-0428-70C5-2BCB65B545CA}"/>
              </a:ext>
            </a:extLst>
          </p:cNvPr>
          <p:cNvSpPr/>
          <p:nvPr/>
        </p:nvSpPr>
        <p:spPr>
          <a:xfrm>
            <a:off x="5288811" y="3429000"/>
            <a:ext cx="1883735" cy="1325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Sample #k of size 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FAB977-BC7B-0BFB-8F6B-618D0F0E081E}"/>
              </a:ext>
            </a:extLst>
          </p:cNvPr>
          <p:cNvCxnSpPr>
            <a:stCxn id="5" idx="3"/>
          </p:cNvCxnSpPr>
          <p:nvPr/>
        </p:nvCxnSpPr>
        <p:spPr>
          <a:xfrm flipH="1">
            <a:off x="1163378" y="3140952"/>
            <a:ext cx="604156" cy="47971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0B70D1-6A38-54A4-ECFA-663C744F36AA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229196" y="3429000"/>
            <a:ext cx="98858" cy="19167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41606A-B3CE-4222-5A94-DEF4576FFCC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047427" y="2912352"/>
            <a:ext cx="1183252" cy="51664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9ABB17-2CE6-B863-DF43-A1E2C47DB32F}"/>
              </a:ext>
            </a:extLst>
          </p:cNvPr>
          <p:cNvSpPr txBox="1"/>
          <p:nvPr/>
        </p:nvSpPr>
        <p:spPr>
          <a:xfrm>
            <a:off x="4178657" y="3737838"/>
            <a:ext cx="95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F44FE2-53E4-A818-68B5-3389D855F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989" y="1323461"/>
            <a:ext cx="4406900" cy="1600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48200A-8C83-0841-39A2-7E5C8F710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1" y="5070934"/>
            <a:ext cx="2522304" cy="8407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F03DF2-1829-D4AB-F5B7-4CABFC2B2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002" y="5063401"/>
            <a:ext cx="2540809" cy="8517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EECFB7-7DFA-F15F-FC84-9BE81E34F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029825"/>
            <a:ext cx="2715116" cy="9229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2BBCC5-CD20-4F0C-2B8C-0767CBD0E220}"/>
                  </a:ext>
                </a:extLst>
              </p:cNvPr>
              <p:cNvSpPr txBox="1"/>
              <p:nvPr/>
            </p:nvSpPr>
            <p:spPr>
              <a:xfrm>
                <a:off x="1616411" y="5951631"/>
                <a:ext cx="862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2BBCC5-CD20-4F0C-2B8C-0767CBD0E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411" y="5951631"/>
                <a:ext cx="86244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D33719-FBDB-0BDB-0688-B90CFA0C5606}"/>
                  </a:ext>
                </a:extLst>
              </p:cNvPr>
              <p:cNvSpPr txBox="1"/>
              <p:nvPr/>
            </p:nvSpPr>
            <p:spPr>
              <a:xfrm>
                <a:off x="4426366" y="5946165"/>
                <a:ext cx="862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D33719-FBDB-0BDB-0688-B90CFA0C5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366" y="5946165"/>
                <a:ext cx="86244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7F4FC4-A8B7-F19C-32A3-FCC850930EBD}"/>
                  </a:ext>
                </a:extLst>
              </p:cNvPr>
              <p:cNvSpPr txBox="1"/>
              <p:nvPr/>
            </p:nvSpPr>
            <p:spPr>
              <a:xfrm>
                <a:off x="8067568" y="5911702"/>
                <a:ext cx="862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7F4FC4-A8B7-F19C-32A3-FCC850930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568" y="5911702"/>
                <a:ext cx="86244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F56098-189D-CF8C-3DEA-28C839D620D4}"/>
                  </a:ext>
                </a:extLst>
              </p:cNvPr>
              <p:cNvSpPr txBox="1"/>
              <p:nvPr/>
            </p:nvSpPr>
            <p:spPr>
              <a:xfrm>
                <a:off x="1616411" y="6308209"/>
                <a:ext cx="8624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F56098-189D-CF8C-3DEA-28C839D62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411" y="6308209"/>
                <a:ext cx="86244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2B5A8E-B2B8-2835-DF92-F855C414A7BD}"/>
                  </a:ext>
                </a:extLst>
              </p:cNvPr>
              <p:cNvSpPr txBox="1"/>
              <p:nvPr/>
            </p:nvSpPr>
            <p:spPr>
              <a:xfrm>
                <a:off x="4426366" y="6308209"/>
                <a:ext cx="862445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2B5A8E-B2B8-2835-DF92-F855C414A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366" y="6308209"/>
                <a:ext cx="862445" cy="3730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CD275D-CB96-5D46-6223-06D5D83D045C}"/>
                  </a:ext>
                </a:extLst>
              </p:cNvPr>
              <p:cNvSpPr txBox="1"/>
              <p:nvPr/>
            </p:nvSpPr>
            <p:spPr>
              <a:xfrm>
                <a:off x="8067567" y="6228073"/>
                <a:ext cx="862445" cy="38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CD275D-CB96-5D46-6223-06D5D83D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567" y="6228073"/>
                <a:ext cx="862445" cy="3802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7478AE5-BC6B-62A4-887C-1111336F51D6}"/>
              </a:ext>
            </a:extLst>
          </p:cNvPr>
          <p:cNvSpPr txBox="1"/>
          <p:nvPr/>
        </p:nvSpPr>
        <p:spPr>
          <a:xfrm>
            <a:off x="0" y="5942479"/>
            <a:ext cx="1565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Sample Means: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53B3E1-3095-FBAD-FCF3-B02FC4B8CEF9}"/>
              </a:ext>
            </a:extLst>
          </p:cNvPr>
          <p:cNvSpPr txBox="1"/>
          <p:nvPr/>
        </p:nvSpPr>
        <p:spPr>
          <a:xfrm>
            <a:off x="0" y="6329173"/>
            <a:ext cx="164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Sample Variances: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13DE22-7344-F1D9-4ECF-94F43A20A981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8930013" y="6096368"/>
            <a:ext cx="754314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F5345F0-0C63-2E45-EAD4-DFDFA76E8B39}"/>
              </a:ext>
            </a:extLst>
          </p:cNvPr>
          <p:cNvSpPr/>
          <p:nvPr/>
        </p:nvSpPr>
        <p:spPr>
          <a:xfrm>
            <a:off x="51391" y="5911702"/>
            <a:ext cx="8878621" cy="4174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E0D9C7-0C30-6F7C-2AC1-4D22EAA506D3}"/>
                  </a:ext>
                </a:extLst>
              </p:cNvPr>
              <p:cNvSpPr txBox="1"/>
              <p:nvPr/>
            </p:nvSpPr>
            <p:spPr>
              <a:xfrm>
                <a:off x="9737201" y="5793254"/>
                <a:ext cx="1335815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E0D9C7-0C30-6F7C-2AC1-4D22EAA50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201" y="5793254"/>
                <a:ext cx="1335815" cy="555793"/>
              </a:xfrm>
              <a:prstGeom prst="rect">
                <a:avLst/>
              </a:prstGeom>
              <a:blipFill>
                <a:blip r:embed="rId13"/>
                <a:stretch>
                  <a:fillRect l="-3774" r="-660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69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8282B-CC7B-8F63-598B-45DFEF9AF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1289-CBCA-B4CC-CD0E-8FF5FAFD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1.2 Confidence Intervals for Mean (Intuition)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AEDCD9-9742-1B48-05BB-89ECF6B4D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413164"/>
            <a:ext cx="9168075" cy="53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5448-65DA-14E5-4522-EB7C1828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1.2 Confidence Intervals for Mean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6CA38FA2-A2A8-36DA-AB35-AFE5387DBAD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69055827"/>
                  </p:ext>
                </p:extLst>
              </p:nvPr>
            </p:nvGraphicFramePr>
            <p:xfrm>
              <a:off x="446811" y="1690688"/>
              <a:ext cx="10906989" cy="27255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5663">
                      <a:extLst>
                        <a:ext uri="{9D8B030D-6E8A-4147-A177-3AD203B41FA5}">
                          <a16:colId xmlns:a16="http://schemas.microsoft.com/office/drawing/2014/main" val="1777664212"/>
                        </a:ext>
                      </a:extLst>
                    </a:gridCol>
                    <a:gridCol w="3635663">
                      <a:extLst>
                        <a:ext uri="{9D8B030D-6E8A-4147-A177-3AD203B41FA5}">
                          <a16:colId xmlns:a16="http://schemas.microsoft.com/office/drawing/2014/main" val="541144603"/>
                        </a:ext>
                      </a:extLst>
                    </a:gridCol>
                    <a:gridCol w="3635663">
                      <a:extLst>
                        <a:ext uri="{9D8B030D-6E8A-4147-A177-3AD203B41FA5}">
                          <a16:colId xmlns:a16="http://schemas.microsoft.com/office/drawing/2014/main" val="928038825"/>
                        </a:ext>
                      </a:extLst>
                    </a:gridCol>
                  </a:tblGrid>
                  <a:tr h="44654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Scenario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Assumptions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Confidence Interval for Mean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478227"/>
                      </a:ext>
                    </a:extLst>
                  </a:tr>
                  <a:tr h="7707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Known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, sample size n &gt; 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Assumptions due to Central Limit Theorem!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6346727"/>
                      </a:ext>
                    </a:extLst>
                  </a:tr>
                  <a:tr h="7375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Unknown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and large</a:t>
                          </a:r>
                          <a:r>
                            <a:rPr lang="en-US" baseline="0" dirty="0"/>
                            <a:t> n (n &gt; 200)</a:t>
                          </a:r>
                          <a:endParaRPr lang="en-US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Population is (approximately) normal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464830"/>
                      </a:ext>
                    </a:extLst>
                  </a:tr>
                  <a:tr h="77074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Unknown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and small</a:t>
                          </a:r>
                          <a:r>
                            <a:rPr lang="en-US" baseline="0" dirty="0"/>
                            <a:t> n (n </a:t>
                          </a:r>
                          <a14:m>
                            <m:oMath xmlns:m="http://schemas.openxmlformats.org/officeDocument/2006/math">
                              <m:r>
                                <a:rPr lang="en-US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baseline="0" dirty="0"/>
                            <a:t> 200)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−1, 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26439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6CA38FA2-A2A8-36DA-AB35-AFE5387DBAD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69055827"/>
                  </p:ext>
                </p:extLst>
              </p:nvPr>
            </p:nvGraphicFramePr>
            <p:xfrm>
              <a:off x="446811" y="1690688"/>
              <a:ext cx="10906989" cy="27255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5663">
                      <a:extLst>
                        <a:ext uri="{9D8B030D-6E8A-4147-A177-3AD203B41FA5}">
                          <a16:colId xmlns:a16="http://schemas.microsoft.com/office/drawing/2014/main" val="1777664212"/>
                        </a:ext>
                      </a:extLst>
                    </a:gridCol>
                    <a:gridCol w="3635663">
                      <a:extLst>
                        <a:ext uri="{9D8B030D-6E8A-4147-A177-3AD203B41FA5}">
                          <a16:colId xmlns:a16="http://schemas.microsoft.com/office/drawing/2014/main" val="541144603"/>
                        </a:ext>
                      </a:extLst>
                    </a:gridCol>
                    <a:gridCol w="3635663">
                      <a:extLst>
                        <a:ext uri="{9D8B030D-6E8A-4147-A177-3AD203B41FA5}">
                          <a16:colId xmlns:a16="http://schemas.microsoft.com/office/drawing/2014/main" val="928038825"/>
                        </a:ext>
                      </a:extLst>
                    </a:gridCol>
                  </a:tblGrid>
                  <a:tr h="44654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Scenario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Assumptions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Confidence Interval for Mean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478227"/>
                      </a:ext>
                    </a:extLst>
                  </a:tr>
                  <a:tr h="7707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0" t="-60656" r="-201399" b="-1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Assumptions due to Central Limit Theorem!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699" t="-60656" r="-1049" b="-1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6346727"/>
                      </a:ext>
                    </a:extLst>
                  </a:tr>
                  <a:tr h="737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0" t="-168966" r="-201399" b="-10689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/>
                            <a:t>Population is (approximately) normal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699" t="-168966" r="-1049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2464830"/>
                      </a:ext>
                    </a:extLst>
                  </a:tr>
                  <a:tr h="7707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0" t="-255738" r="-201399" b="-163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699" t="-255738" r="-1049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26439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9694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A09592-A27C-61EC-BC3A-A778EF30A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438" y="641061"/>
            <a:ext cx="5144704" cy="3598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3BA032-88EF-0E23-4EB4-15A2DBB6C703}"/>
              </a:ext>
            </a:extLst>
          </p:cNvPr>
          <p:cNvSpPr txBox="1"/>
          <p:nvPr/>
        </p:nvSpPr>
        <p:spPr>
          <a:xfrm>
            <a:off x="460438" y="271729"/>
            <a:ext cx="358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Exercise.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8DE6E-4108-C1C3-1E1E-0901060ACEF7}"/>
              </a:ext>
            </a:extLst>
          </p:cNvPr>
          <p:cNvSpPr txBox="1"/>
          <p:nvPr/>
        </p:nvSpPr>
        <p:spPr>
          <a:xfrm>
            <a:off x="5605142" y="374073"/>
            <a:ext cx="640674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Compute the Standard Error of the Mean for the Normal Group</a:t>
            </a:r>
          </a:p>
          <a:p>
            <a:pPr marL="342900" indent="-342900">
              <a:buFont typeface="+mj-lt"/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an Unbiased Estimator of the Population Mean?</a:t>
            </a:r>
          </a:p>
          <a:p>
            <a:pPr marL="342900" indent="-342900">
              <a:buFont typeface="+mj-lt"/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What is an Unbiased Estimator of the Population Variance?</a:t>
            </a:r>
          </a:p>
          <a:p>
            <a:pPr marL="342900" indent="-342900">
              <a:buFont typeface="+mj-lt"/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Compute a 95% Confidence Interval for the Mean of the Normal Group</a:t>
            </a:r>
          </a:p>
          <a:p>
            <a:pPr marL="342900" indent="-342900">
              <a:buFont typeface="+mj-lt"/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Compute a 90% Confidence Interval for the Mean of the Normal Group</a:t>
            </a:r>
          </a:p>
          <a:p>
            <a:pPr marL="342900" indent="-342900"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AutoNum type="alphaLcParenR"/>
            </a:pP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AutoNum type="alphaLcParenR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Compare the 90% vs. 95% Confidence Intervals. Which one is larger, and what does that tell you about the precision of the estimate?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Content Placeholder 3">
                <a:extLst>
                  <a:ext uri="{FF2B5EF4-FFF2-40B4-BE49-F238E27FC236}">
                    <a16:creationId xmlns:a16="http://schemas.microsoft.com/office/drawing/2014/main" id="{02AD178E-CECF-1DD4-85B8-6D533AD7529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55548447"/>
                  </p:ext>
                </p:extLst>
              </p:nvPr>
            </p:nvGraphicFramePr>
            <p:xfrm>
              <a:off x="460438" y="4364181"/>
              <a:ext cx="4963617" cy="22963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4539">
                      <a:extLst>
                        <a:ext uri="{9D8B030D-6E8A-4147-A177-3AD203B41FA5}">
                          <a16:colId xmlns:a16="http://schemas.microsoft.com/office/drawing/2014/main" val="1777664212"/>
                        </a:ext>
                      </a:extLst>
                    </a:gridCol>
                    <a:gridCol w="1654539">
                      <a:extLst>
                        <a:ext uri="{9D8B030D-6E8A-4147-A177-3AD203B41FA5}">
                          <a16:colId xmlns:a16="http://schemas.microsoft.com/office/drawing/2014/main" val="541144603"/>
                        </a:ext>
                      </a:extLst>
                    </a:gridCol>
                    <a:gridCol w="1654539">
                      <a:extLst>
                        <a:ext uri="{9D8B030D-6E8A-4147-A177-3AD203B41FA5}">
                          <a16:colId xmlns:a16="http://schemas.microsoft.com/office/drawing/2014/main" val="928038825"/>
                        </a:ext>
                      </a:extLst>
                    </a:gridCol>
                  </a:tblGrid>
                  <a:tr h="476081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Scenario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Assumptions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Confidence Interval for Mean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478227"/>
                      </a:ext>
                    </a:extLst>
                  </a:tr>
                  <a:tr h="672115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Known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dirty="0"/>
                            <a:t>, sample size n &gt; 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No Assumptions due to Central Limit Theorem!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6346727"/>
                      </a:ext>
                    </a:extLst>
                  </a:tr>
                  <a:tr h="476081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Unknown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dirty="0"/>
                            <a:t> and large</a:t>
                          </a:r>
                          <a:r>
                            <a:rPr lang="en-US" sz="1200" baseline="0" dirty="0"/>
                            <a:t> n (n &gt; 200)</a:t>
                          </a:r>
                          <a:endParaRPr lang="en-US" sz="1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200" dirty="0"/>
                            <a:t>Population is (approximately) normal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2464830"/>
                      </a:ext>
                    </a:extLst>
                  </a:tr>
                  <a:tr h="6721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Unknown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dirty="0"/>
                            <a:t> and small</a:t>
                          </a:r>
                          <a:r>
                            <a:rPr lang="en-US" sz="1200" baseline="0" dirty="0"/>
                            <a:t> n (n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200" baseline="0" dirty="0"/>
                            <a:t> 200)</a:t>
                          </a:r>
                          <a:endParaRPr lang="en-US" sz="1200" dirty="0"/>
                        </a:p>
                        <a:p>
                          <a:endParaRPr lang="en-US" sz="1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−1, 1−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26439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Content Placeholder 3">
                <a:extLst>
                  <a:ext uri="{FF2B5EF4-FFF2-40B4-BE49-F238E27FC236}">
                    <a16:creationId xmlns:a16="http://schemas.microsoft.com/office/drawing/2014/main" id="{02AD178E-CECF-1DD4-85B8-6D533AD7529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55548447"/>
                  </p:ext>
                </p:extLst>
              </p:nvPr>
            </p:nvGraphicFramePr>
            <p:xfrm>
              <a:off x="460438" y="4364181"/>
              <a:ext cx="4963617" cy="22963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4539">
                      <a:extLst>
                        <a:ext uri="{9D8B030D-6E8A-4147-A177-3AD203B41FA5}">
                          <a16:colId xmlns:a16="http://schemas.microsoft.com/office/drawing/2014/main" val="1777664212"/>
                        </a:ext>
                      </a:extLst>
                    </a:gridCol>
                    <a:gridCol w="1654539">
                      <a:extLst>
                        <a:ext uri="{9D8B030D-6E8A-4147-A177-3AD203B41FA5}">
                          <a16:colId xmlns:a16="http://schemas.microsoft.com/office/drawing/2014/main" val="541144603"/>
                        </a:ext>
                      </a:extLst>
                    </a:gridCol>
                    <a:gridCol w="1654539">
                      <a:extLst>
                        <a:ext uri="{9D8B030D-6E8A-4147-A177-3AD203B41FA5}">
                          <a16:colId xmlns:a16="http://schemas.microsoft.com/office/drawing/2014/main" val="928038825"/>
                        </a:ext>
                      </a:extLst>
                    </a:gridCol>
                  </a:tblGrid>
                  <a:tr h="476081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Scenario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Assumptions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Confidence Interval for Mean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7478227"/>
                      </a:ext>
                    </a:extLst>
                  </a:tr>
                  <a:tr h="672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73585" r="-200763" b="-173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No Assumptions due to Central Limit Theorem!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73585" r="-1527" b="-173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6346727"/>
                      </a:ext>
                    </a:extLst>
                  </a:tr>
                  <a:tr h="4760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242105" r="-200763" b="-14210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200" dirty="0"/>
                            <a:t>Population is (approximately) normal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42105" r="-1527" b="-14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2464830"/>
                      </a:ext>
                    </a:extLst>
                  </a:tr>
                  <a:tr h="672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245283" r="-200763" b="-188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45283" r="-1527" b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26439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3731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E9C2D-DDC5-C16F-DB23-FB0174036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9A22-BEFA-2F5F-FD97-F511E875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D5395-78B6-DE64-DF02-85EEC4AC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Lecture 4. Point and Confidence Interval Estimation for Population Mean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Sampling Distribution of the Mean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Confidence Intervals for Means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Lecture 5. Point and Confidence Interval Estimation for Population Proportion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Binomial Distribution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Normal Approximation to the Binomial Distribution </a:t>
            </a:r>
          </a:p>
        </p:txBody>
      </p:sp>
    </p:spTree>
    <p:extLst>
      <p:ext uri="{BB962C8B-B14F-4D97-AF65-F5344CB8AC3E}">
        <p14:creationId xmlns:p14="http://schemas.microsoft.com/office/powerpoint/2010/main" val="264253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45F3-316A-AC2A-9187-8F921E12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2.1 The Binomial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DED4B7C-9DDF-1E16-F89A-FDA1DFF01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 </a:t>
                </a:r>
                <a:r>
                  <a:rPr lang="en-US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binomial random variable 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counts the number of “successes”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independent trials, where each trial has a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𝑝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of success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𝐵𝑖𝑛𝑜𝑚𝑖𝑎𝑙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or “n-choose-k”</a:t>
                </a:r>
                <a:b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</a:br>
                <a:endParaRPr lang="en-US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Conditions: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Experiment consists of </a:t>
                </a:r>
                <a:r>
                  <a:rPr lang="en-US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 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identical and independent (</a:t>
                </a:r>
                <a:r>
                  <a:rPr lang="en-US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iid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 trials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Dichotomous outcomes (only two possible outcomes) on each trial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Pr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(“success”) = </a:t>
                </a:r>
                <a:r>
                  <a:rPr lang="en-US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 </a:t>
                </a:r>
                <a:r>
                  <a:rPr lang="en-US" dirty="0" err="1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Pr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(“failure”) = </a:t>
                </a:r>
                <a:r>
                  <a:rPr lang="en-US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1-p 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where </a:t>
                </a:r>
                <a:r>
                  <a:rPr lang="en-US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 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is constant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Variable of interest is the number of successes observed during the </a:t>
                </a:r>
                <a:r>
                  <a:rPr lang="en-US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 </a:t>
                </a:r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trials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DED4B7C-9DDF-1E16-F89A-FDA1DFF01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488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35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762</Words>
  <Application>Microsoft Macintosh PowerPoint</Application>
  <PresentationFormat>Widescreen</PresentationFormat>
  <Paragraphs>136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 Light</vt:lpstr>
      <vt:lpstr>Cambria Math</vt:lpstr>
      <vt:lpstr>Office Theme</vt:lpstr>
      <vt:lpstr>One-Sample Inference (Lectures 4 &amp; 5)</vt:lpstr>
      <vt:lpstr>Outline</vt:lpstr>
      <vt:lpstr>Outline</vt:lpstr>
      <vt:lpstr>1.1 Sampling Distribution of the Mean </vt:lpstr>
      <vt:lpstr>1.2 Confidence Intervals for Mean (Intuition)</vt:lpstr>
      <vt:lpstr>1.2 Confidence Intervals for Mean</vt:lpstr>
      <vt:lpstr>PowerPoint Presentation</vt:lpstr>
      <vt:lpstr>Outline</vt:lpstr>
      <vt:lpstr>2.1 The Binomial Distribution</vt:lpstr>
      <vt:lpstr>2.1 The Binomial Distribution</vt:lpstr>
      <vt:lpstr>2.2 Normal Approximation to the Binomial Distribution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Cindy Pang</dc:creator>
  <cp:lastModifiedBy>Cindy Pang</cp:lastModifiedBy>
  <cp:revision>1</cp:revision>
  <dcterms:created xsi:type="dcterms:W3CDTF">2025-10-12T19:36:25Z</dcterms:created>
  <dcterms:modified xsi:type="dcterms:W3CDTF">2025-10-13T07:01:00Z</dcterms:modified>
</cp:coreProperties>
</file>